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61" r:id="rId2"/>
    <p:sldId id="313" r:id="rId3"/>
    <p:sldId id="279" r:id="rId4"/>
    <p:sldId id="315" r:id="rId5"/>
    <p:sldId id="368" r:id="rId6"/>
    <p:sldId id="316" r:id="rId7"/>
    <p:sldId id="370" r:id="rId8"/>
    <p:sldId id="369" r:id="rId9"/>
    <p:sldId id="361" r:id="rId10"/>
    <p:sldId id="318" r:id="rId11"/>
    <p:sldId id="372" r:id="rId12"/>
    <p:sldId id="319" r:id="rId13"/>
    <p:sldId id="324" r:id="rId14"/>
    <p:sldId id="322" r:id="rId15"/>
    <p:sldId id="373" r:id="rId16"/>
    <p:sldId id="323" r:id="rId17"/>
    <p:sldId id="320" r:id="rId18"/>
    <p:sldId id="374" r:id="rId19"/>
    <p:sldId id="375" r:id="rId20"/>
    <p:sldId id="325" r:id="rId21"/>
    <p:sldId id="326" r:id="rId22"/>
    <p:sldId id="362" r:id="rId23"/>
    <p:sldId id="363" r:id="rId24"/>
    <p:sldId id="327" r:id="rId25"/>
    <p:sldId id="328" r:id="rId26"/>
    <p:sldId id="330" r:id="rId27"/>
    <p:sldId id="331" r:id="rId28"/>
    <p:sldId id="365" r:id="rId29"/>
    <p:sldId id="377" r:id="rId30"/>
    <p:sldId id="366" r:id="rId31"/>
    <p:sldId id="344" r:id="rId32"/>
    <p:sldId id="333" r:id="rId33"/>
    <p:sldId id="334" r:id="rId34"/>
    <p:sldId id="336" r:id="rId35"/>
    <p:sldId id="340" r:id="rId36"/>
    <p:sldId id="345" r:id="rId37"/>
    <p:sldId id="376" r:id="rId38"/>
    <p:sldId id="339" r:id="rId3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DA"/>
    <a:srgbClr val="1919AF"/>
    <a:srgbClr val="2E0DBB"/>
    <a:srgbClr val="07612B"/>
    <a:srgbClr val="11E968"/>
  </p:clrMru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717" autoAdjust="0"/>
  </p:normalViewPr>
  <p:slideViewPr>
    <p:cSldViewPr>
      <p:cViewPr>
        <p:scale>
          <a:sx n="110" d="100"/>
          <a:sy n="110" d="100"/>
        </p:scale>
        <p:origin x="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65AA0-F5B2-4CA3-8039-6A77F8A54FA7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B7984-B103-4C40-8B5A-B99DC673E6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B7984-B103-4C40-8B5A-B99DC673E60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B7984-B103-4C40-8B5A-B99DC673E60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slide" Target="slide26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12" Type="http://schemas.openxmlformats.org/officeDocument/2006/relationships/slide" Target="slide24.xml"/><Relationship Id="rId2" Type="http://schemas.openxmlformats.org/officeDocument/2006/relationships/image" Target="../media/image1.png"/><Relationship Id="rId16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22.xml"/><Relationship Id="rId5" Type="http://schemas.openxmlformats.org/officeDocument/2006/relationships/slide" Target="slide6.xml"/><Relationship Id="rId15" Type="http://schemas.openxmlformats.org/officeDocument/2006/relationships/slide" Target="slide34.xml"/><Relationship Id="rId10" Type="http://schemas.openxmlformats.org/officeDocument/2006/relationships/slide" Target="slide20.xml"/><Relationship Id="rId4" Type="http://schemas.openxmlformats.org/officeDocument/2006/relationships/slide" Target="slide13.xml"/><Relationship Id="rId9" Type="http://schemas.openxmlformats.org/officeDocument/2006/relationships/slide" Target="slide16.xml"/><Relationship Id="rId14" Type="http://schemas.openxmlformats.org/officeDocument/2006/relationships/slide" Target="slide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8.jpe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helpzaochniku.ru/wp-content/uploads/2020/02/zad_10_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0.jpeg"/><Relationship Id="rId7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F%D0%BE%D1%82%D0%BE%D0%BC%D0%BE%D0%BA" TargetMode="External"/><Relationship Id="rId5" Type="http://schemas.openxmlformats.org/officeDocument/2006/relationships/hyperlink" Target="https://ru.wikipedia.org/wiki/%D0%A0%D0%BE%D0%B4%D0%BE%D0%BD%D0%B0%D1%87%D0%B0%D0%BB%D1%8C%D0%BD%D0%B8%D0%BA" TargetMode="External"/><Relationship Id="rId4" Type="http://schemas.openxmlformats.org/officeDocument/2006/relationships/hyperlink" Target="https://ru.wikipedia.org/wiki/%D0%94%D0%B5%D1%80%D0%B5%D0%B2%D0%B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38400" y="5638800"/>
            <a:ext cx="442775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МАТЕМАТИКА</a:t>
            </a:r>
            <a:endParaRPr lang="ru-RU" sz="5400" b="1" cap="none" spc="0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7200"/>
            <a:ext cx="7391400" cy="216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48000" y="1295400"/>
            <a:ext cx="5715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52600"/>
            <a:ext cx="7667960" cy="392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4572000"/>
            <a:ext cx="7848600" cy="1200329"/>
          </a:xfrm>
          <a:prstGeom prst="rect">
            <a:avLst/>
          </a:prstGeom>
          <a:ln w="28575">
            <a:solidFill>
              <a:srgbClr val="1919A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Составные задачи состоят из нескольких простых и решаются в два и больше действия. Решение таких задач можно записывать </a:t>
            </a:r>
            <a:r>
              <a:rPr lang="ru-RU" b="1" dirty="0" smtClean="0">
                <a:solidFill>
                  <a:srgbClr val="2020DA"/>
                </a:solidFill>
              </a:rPr>
              <a:t>по действиям </a:t>
            </a:r>
            <a:r>
              <a:rPr lang="ru-RU" dirty="0" smtClean="0"/>
              <a:t>или </a:t>
            </a:r>
            <a:r>
              <a:rPr lang="ru-RU" b="1" dirty="0" smtClean="0">
                <a:solidFill>
                  <a:srgbClr val="2020DA"/>
                </a:solidFill>
              </a:rPr>
              <a:t>выражением</a:t>
            </a:r>
            <a:r>
              <a:rPr lang="ru-RU" dirty="0" smtClean="0"/>
              <a:t>. Если решение задачи записывается по действиям, то в каждом действии, кроме последнего, нужно </a:t>
            </a:r>
            <a:r>
              <a:rPr lang="ru-RU" b="1" dirty="0" smtClean="0">
                <a:solidFill>
                  <a:srgbClr val="2020DA"/>
                </a:solidFill>
              </a:rPr>
              <a:t>записать пояснение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800600"/>
            <a:ext cx="518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2020DA"/>
                </a:solidFill>
              </a:rPr>
              <a:t>!</a:t>
            </a:r>
            <a:endParaRPr lang="ru-RU" sz="8000" dirty="0">
              <a:solidFill>
                <a:srgbClr val="2020DA"/>
              </a:solidFill>
            </a:endParaRPr>
          </a:p>
        </p:txBody>
      </p:sp>
      <p:pic>
        <p:nvPicPr>
          <p:cNvPr id="6146" name="Picture 2" descr="C:\Users\я\Desktop\Загрузки. Черновик\img7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838200" y="457200"/>
            <a:ext cx="5410200" cy="4057650"/>
          </a:xfrm>
          <a:prstGeom prst="rect">
            <a:avLst/>
          </a:prstGeom>
          <a:noFill/>
          <a:ln w="28575">
            <a:solidFill>
              <a:srgbClr val="1919AF"/>
            </a:solidFill>
          </a:ln>
        </p:spPr>
      </p:pic>
      <p:pic>
        <p:nvPicPr>
          <p:cNvPr id="6147" name="Picture 3" descr="C:\Users\я\Desktop\Загрузки. Черновик\img3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167" t="4444" r="15833" b="10000"/>
          <a:stretch>
            <a:fillRect/>
          </a:stretch>
        </p:blipFill>
        <p:spPr bwMode="auto">
          <a:xfrm>
            <a:off x="6622474" y="609600"/>
            <a:ext cx="1995054" cy="1828800"/>
          </a:xfrm>
          <a:prstGeom prst="rect">
            <a:avLst/>
          </a:prstGeom>
          <a:noFill/>
        </p:spPr>
      </p:pic>
      <p:pic>
        <p:nvPicPr>
          <p:cNvPr id="10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5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38200" y="990600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Рассмотри рисунок и ответь на вопрос: сколько рублей сдачи получит покупатель, расплатившийся за пакет молока и батон хлеба купюрой в 100 рублей?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7" name="Picture 79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09600" y="2362200"/>
            <a:ext cx="2895600" cy="1619659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4419600"/>
            <a:ext cx="5715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Решение:</a:t>
            </a:r>
          </a:p>
          <a:p>
            <a:pPr algn="just"/>
            <a:r>
              <a:rPr lang="ru-RU" sz="2400" dirty="0" smtClean="0"/>
              <a:t>1) 32 + 33 = 65 (руб.) -стоимость покупки </a:t>
            </a:r>
          </a:p>
          <a:p>
            <a:pPr algn="just"/>
            <a:r>
              <a:rPr lang="ru-RU" sz="2400" dirty="0" smtClean="0"/>
              <a:t>2) 100 − 65 = 35 (руб.).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</a:t>
            </a:r>
            <a:r>
              <a:rPr lang="ru-RU" b="1" dirty="0" smtClean="0">
                <a:cs typeface="Arial" pitchFamily="34" charset="0"/>
              </a:rPr>
              <a:t>: 35 рублей сдачи получит покупатель.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381000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919AF"/>
                </a:solidFill>
              </a:rPr>
              <a:t>Проверь себя:</a:t>
            </a:r>
            <a:endParaRPr lang="ru-RU" sz="3600" b="1" dirty="0">
              <a:solidFill>
                <a:srgbClr val="1919AF"/>
              </a:solidFill>
            </a:endParaRPr>
          </a:p>
        </p:txBody>
      </p:sp>
      <p:pic>
        <p:nvPicPr>
          <p:cNvPr id="11" name="Picture 2" descr="C:\Users\я\Desktop\Загрузки. Черновик\13-139097_big-image-simple-guide-to-home-electronics-2017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867400"/>
            <a:ext cx="609600" cy="608953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657600" y="2209800"/>
            <a:ext cx="502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Подсказка: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Составь на черновике краткую запись. Выполни решение. Перечитай еще раз текст задачи и вопрос. Подумай, соответствует ли твой ответ вопросу.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990600" y="381000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 сколько начались занятия спортивной секции, если они длились 1 час 30 минут и закончились в 17 часов 15 минут?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57200" y="1295400"/>
            <a:ext cx="5943600" cy="3139321"/>
          </a:xfrm>
          <a:prstGeom prst="rect">
            <a:avLst/>
          </a:prstGeom>
          <a:ln w="28575">
            <a:solidFill>
              <a:srgbClr val="2020D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020DA"/>
                </a:solidFill>
              </a:rPr>
              <a:t>ИМЕНОВАННЫЕ ЧИСЛА</a:t>
            </a:r>
          </a:p>
          <a:p>
            <a:pPr algn="just"/>
            <a:r>
              <a:rPr lang="ru-RU" b="1" dirty="0" smtClean="0">
                <a:solidFill>
                  <a:srgbClr val="2020DA"/>
                </a:solidFill>
              </a:rPr>
              <a:t>Именованные числа </a:t>
            </a:r>
            <a:r>
              <a:rPr lang="ru-RU" dirty="0" smtClean="0"/>
              <a:t>— это числа, полученные при измерении величин и сопровождающиеся названием единицы измерения.</a:t>
            </a:r>
          </a:p>
          <a:p>
            <a:r>
              <a:rPr lang="ru-RU" dirty="0" smtClean="0"/>
              <a:t>Именованные числа бывают </a:t>
            </a:r>
            <a:r>
              <a:rPr lang="ru-RU" i="1" dirty="0" smtClean="0"/>
              <a:t>простые и составные.</a:t>
            </a:r>
          </a:p>
          <a:p>
            <a:r>
              <a:rPr lang="ru-RU" b="1" dirty="0" smtClean="0">
                <a:solidFill>
                  <a:srgbClr val="2020DA"/>
                </a:solidFill>
              </a:rPr>
              <a:t>Простые именованные числа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7 м, 18 т, 21 кг, 15 л — в них входит только одна единица измерения.</a:t>
            </a:r>
          </a:p>
          <a:p>
            <a:r>
              <a:rPr lang="ru-RU" b="1" dirty="0" smtClean="0">
                <a:solidFill>
                  <a:srgbClr val="2020DA"/>
                </a:solidFill>
              </a:rPr>
              <a:t>Составные именованные числа:</a:t>
            </a:r>
          </a:p>
          <a:p>
            <a:r>
              <a:rPr lang="ru-RU" dirty="0" smtClean="0"/>
              <a:t>2 м 4 см, 24 кг 45 г, 8 км 520 м — в них входят несколько единиц измерения</a:t>
            </a:r>
            <a:endParaRPr lang="ru-RU" dirty="0"/>
          </a:p>
        </p:txBody>
      </p:sp>
      <p:pic>
        <p:nvPicPr>
          <p:cNvPr id="8195" name="Picture 3" descr="C:\Users\я\Desktop\Загрузки. Черновик\slide_5.jpg"/>
          <p:cNvPicPr>
            <a:picLocks noChangeAspect="1" noChangeArrowheads="1"/>
          </p:cNvPicPr>
          <p:nvPr/>
        </p:nvPicPr>
        <p:blipFill>
          <a:blip r:embed="rId3" cstate="print"/>
          <a:srcRect l="4000" t="36000" r="50000" b="21333"/>
          <a:stretch>
            <a:fillRect/>
          </a:stretch>
        </p:blipFill>
        <p:spPr bwMode="auto">
          <a:xfrm>
            <a:off x="6477000" y="1295400"/>
            <a:ext cx="2133600" cy="1484243"/>
          </a:xfrm>
          <a:prstGeom prst="rect">
            <a:avLst/>
          </a:prstGeom>
          <a:noFill/>
        </p:spPr>
      </p:pic>
      <p:pic>
        <p:nvPicPr>
          <p:cNvPr id="8196" name="Picture 4" descr="C:\Users\я\Desktop\Загрузки. Черновик\slide_11.jp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17000" t="31333" r="18000" b="31333"/>
          <a:stretch>
            <a:fillRect/>
          </a:stretch>
        </p:blipFill>
        <p:spPr bwMode="auto">
          <a:xfrm>
            <a:off x="533400" y="4572000"/>
            <a:ext cx="3962400" cy="1706880"/>
          </a:xfrm>
          <a:prstGeom prst="rect">
            <a:avLst/>
          </a:prstGeom>
          <a:noFill/>
        </p:spPr>
      </p:pic>
      <p:pic>
        <p:nvPicPr>
          <p:cNvPr id="8197" name="Picture 5" descr="C:\Users\я\Desktop\Загрузки. Черновик\хо-характера-секун-омера-9197989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51" r="32705" b="13333"/>
          <a:stretch>
            <a:fillRect/>
          </a:stretch>
        </p:blipFill>
        <p:spPr bwMode="auto">
          <a:xfrm>
            <a:off x="5791200" y="2514600"/>
            <a:ext cx="2413000" cy="3551208"/>
          </a:xfrm>
          <a:prstGeom prst="rect">
            <a:avLst/>
          </a:prstGeom>
          <a:noFill/>
        </p:spPr>
      </p:pic>
      <p:pic>
        <p:nvPicPr>
          <p:cNvPr id="11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6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528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C:\Users\я\Desktop\Загрузки. Черновик\7b9dc802-05c5-4f71-9876-ec7079fe842a.jpeg"/>
          <p:cNvPicPr>
            <a:picLocks noChangeAspect="1" noChangeArrowheads="1"/>
          </p:cNvPicPr>
          <p:nvPr/>
        </p:nvPicPr>
        <p:blipFill>
          <a:blip r:embed="rId3" cstate="print"/>
          <a:srcRect l="3333" t="5215" r="3333" b="3514"/>
          <a:stretch>
            <a:fillRect/>
          </a:stretch>
        </p:blipFill>
        <p:spPr bwMode="auto">
          <a:xfrm>
            <a:off x="1600200" y="2590800"/>
            <a:ext cx="4572000" cy="3810000"/>
          </a:xfrm>
          <a:prstGeom prst="rect">
            <a:avLst/>
          </a:prstGeom>
          <a:noFill/>
          <a:ln w="28575">
            <a:solidFill>
              <a:srgbClr val="2020DA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838200" y="457200"/>
            <a:ext cx="800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020DA"/>
                </a:solidFill>
              </a:rPr>
              <a:t>ПРЕОБРАЗОВАНИЕ ИМЕНОВАННЫХ ЧИСЕЛ</a:t>
            </a:r>
          </a:p>
          <a:p>
            <a:pPr algn="just"/>
            <a:r>
              <a:rPr lang="ru-RU" dirty="0" smtClean="0"/>
              <a:t>Составные именованные числа можно преобразовать в простые:</a:t>
            </a:r>
          </a:p>
          <a:p>
            <a:pPr algn="ctr"/>
            <a:r>
              <a:rPr lang="ru-RU" dirty="0" smtClean="0"/>
              <a:t>1 м 6 дм = 16 дм</a:t>
            </a:r>
          </a:p>
          <a:p>
            <a:r>
              <a:rPr lang="ru-RU" dirty="0" smtClean="0"/>
              <a:t>Некоторые простые именованные числа можно преобразовать в составные:</a:t>
            </a:r>
          </a:p>
          <a:p>
            <a:pPr algn="ctr"/>
            <a:r>
              <a:rPr lang="ru-RU" dirty="0" smtClean="0"/>
              <a:t>2 350 г = 2 кг 350 г</a:t>
            </a:r>
          </a:p>
          <a:p>
            <a:pPr algn="ctr"/>
            <a:r>
              <a:rPr lang="ru-RU" dirty="0" smtClean="0"/>
              <a:t>Чтобы перейти от одних единиц измерения к другим, можно воспользоваться </a:t>
            </a:r>
            <a:r>
              <a:rPr lang="ru-RU" b="1" dirty="0" smtClean="0">
                <a:solidFill>
                  <a:srgbClr val="2020DA"/>
                </a:solidFill>
              </a:rPr>
              <a:t>таблицей величин.</a:t>
            </a:r>
          </a:p>
        </p:txBody>
      </p:sp>
      <p:pic>
        <p:nvPicPr>
          <p:cNvPr id="9219" name="Picture 3" descr="C:\Users\я\Desktop\Загрузки. Черновик\0004-004-.jpg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 l="28571" r="16667" b="13725"/>
          <a:stretch>
            <a:fillRect/>
          </a:stretch>
        </p:blipFill>
        <p:spPr bwMode="auto">
          <a:xfrm>
            <a:off x="6705600" y="2667000"/>
            <a:ext cx="1752600" cy="3352800"/>
          </a:xfrm>
          <a:prstGeom prst="rect">
            <a:avLst/>
          </a:prstGeom>
          <a:noFill/>
        </p:spPr>
      </p:pic>
      <p:pic>
        <p:nvPicPr>
          <p:cNvPr id="10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5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457200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020DA"/>
                </a:solidFill>
              </a:rPr>
              <a:t>Действия с именованными числами</a:t>
            </a:r>
          </a:p>
        </p:txBody>
      </p:sp>
      <p:pic>
        <p:nvPicPr>
          <p:cNvPr id="10242" name="Picture 2" descr="C:\Users\я\Desktop\Загрузки. Черновик\IMGbfbd7a5f3652e51c46972c0c850bb3f7-1000x1000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18659" t="3875" r="17503" b="4720"/>
          <a:stretch>
            <a:fillRect/>
          </a:stretch>
        </p:blipFill>
        <p:spPr bwMode="auto">
          <a:xfrm>
            <a:off x="4191000" y="990600"/>
            <a:ext cx="3672114" cy="5257800"/>
          </a:xfrm>
          <a:prstGeom prst="rect">
            <a:avLst/>
          </a:prstGeom>
          <a:noFill/>
          <a:ln w="38100">
            <a:solidFill>
              <a:srgbClr val="2020DA"/>
            </a:solidFill>
          </a:ln>
        </p:spPr>
      </p:pic>
      <p:pic>
        <p:nvPicPr>
          <p:cNvPr id="10243" name="Picture 3" descr="C:\Users\я\Desktop\Загрузки. Черновик\IMGc08469039287e0c48adffe4115c53067-1000x1000.jp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 l="18095" t="4082" r="18732" b="3263"/>
          <a:stretch>
            <a:fillRect/>
          </a:stretch>
        </p:blipFill>
        <p:spPr bwMode="auto">
          <a:xfrm>
            <a:off x="533400" y="990600"/>
            <a:ext cx="3584864" cy="5257800"/>
          </a:xfrm>
          <a:prstGeom prst="rect">
            <a:avLst/>
          </a:prstGeom>
          <a:noFill/>
          <a:ln w="38100">
            <a:solidFill>
              <a:srgbClr val="2020DA"/>
            </a:solidFill>
          </a:ln>
        </p:spPr>
      </p:pic>
      <p:pic>
        <p:nvPicPr>
          <p:cNvPr id="12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5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070" name="Rectangle 38"/>
          <p:cNvSpPr>
            <a:spLocks noChangeArrowheads="1"/>
          </p:cNvSpPr>
          <p:nvPr/>
        </p:nvSpPr>
        <p:spPr bwMode="auto">
          <a:xfrm>
            <a:off x="990600" y="914400"/>
            <a:ext cx="7772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Во сколько начались занятия спортивной секции, если они длились 1 час 30 минут и закончились в 17 часов 15 минут?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381000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919AF"/>
                </a:solidFill>
              </a:rPr>
              <a:t>Проверь себя:</a:t>
            </a:r>
            <a:endParaRPr lang="ru-RU" sz="3600" b="1" dirty="0">
              <a:solidFill>
                <a:srgbClr val="1919A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5867400"/>
            <a:ext cx="1163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  <a:endParaRPr lang="ru-RU" sz="28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6400" y="5943600"/>
            <a:ext cx="3355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 15 часов 45 минут или в 15:45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8227" y="5181600"/>
            <a:ext cx="833593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dirty="0" smtClean="0"/>
              <a:t>17 ч 15 мин – 1 ч 30 мин = 16 ч 75 мин – 1 ч 30 мин = 15 ч 45 мин </a:t>
            </a:r>
            <a:endParaRPr lang="ru-RU" sz="2300" dirty="0"/>
          </a:p>
        </p:txBody>
      </p:sp>
      <p:pic>
        <p:nvPicPr>
          <p:cNvPr id="7171" name="Picture 3" descr="C:\Users\я\Desktop\Загрузки. Черновик\depositphotos_92416284-stock-illustration-businessman-running-late-as-hurr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t="11719" r="16406" b="10386"/>
          <a:stretch>
            <a:fillRect/>
          </a:stretch>
        </p:blipFill>
        <p:spPr bwMode="auto">
          <a:xfrm>
            <a:off x="5943600" y="2667000"/>
            <a:ext cx="2587069" cy="2410711"/>
          </a:xfrm>
          <a:prstGeom prst="rect">
            <a:avLst/>
          </a:prstGeom>
          <a:noFill/>
        </p:spPr>
      </p:pic>
      <p:pic>
        <p:nvPicPr>
          <p:cNvPr id="13" name="Picture 2" descr="C:\Users\я\Desktop\Загрузки. Черновик\13-139097_big-image-simple-guide-to-home-electronics-2017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867400"/>
            <a:ext cx="609600" cy="608953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09600" y="1752600"/>
            <a:ext cx="807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бланк работы надо записать ТОЛЬКО ОТВЕТ. Это должно быть 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именованное число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Переведи все числа в МЕНЬШУЮ единицу измерения. Выполни вычисление на черновике. Выдели более крупную величину из более мелкой, если это возможно.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18" descr="http://s0.dibi.ru/himki/pic_800_600/31391831/505cdfca2812fdd919110f231896a57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8200"/>
            <a:ext cx="2446801" cy="18351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007" name="Picture 71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14400" y="457200"/>
            <a:ext cx="7696200" cy="369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14400" y="4191000"/>
            <a:ext cx="7772400" cy="74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6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6" name="Picture 2" descr="C:\Users\я\Desktop\Загрузки. Черновик\20-12-13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t="1538"/>
          <a:stretch>
            <a:fillRect/>
          </a:stretch>
        </p:blipFill>
        <p:spPr bwMode="auto">
          <a:xfrm>
            <a:off x="914400" y="762000"/>
            <a:ext cx="7493825" cy="4876800"/>
          </a:xfrm>
          <a:prstGeom prst="rect">
            <a:avLst/>
          </a:prstGeom>
          <a:noFill/>
          <a:ln w="28575">
            <a:solidFill>
              <a:srgbClr val="2020DA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362200" y="5638800"/>
            <a:ext cx="1745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прямоугольник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5638800"/>
            <a:ext cx="98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квадрат</a:t>
            </a:r>
            <a:endParaRPr lang="ru-RU" b="1" dirty="0"/>
          </a:p>
        </p:txBody>
      </p:sp>
      <p:pic>
        <p:nvPicPr>
          <p:cNvPr id="9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4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291" name="Picture 3" descr="C:\Users\я\Desktop\Загрузки. Черновик\8e3253e8166325f4949024b801819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09600"/>
            <a:ext cx="3947160" cy="5638800"/>
          </a:xfrm>
          <a:prstGeom prst="rect">
            <a:avLst/>
          </a:prstGeom>
          <a:noFill/>
          <a:ln w="38100">
            <a:solidFill>
              <a:srgbClr val="2020DA"/>
            </a:solidFill>
          </a:ln>
        </p:spPr>
      </p:pic>
      <p:pic>
        <p:nvPicPr>
          <p:cNvPr id="12292" name="Picture 4" descr="C:\Users\я\Desktop\Загрузки. Черновик\mv1.jpg"/>
          <p:cNvPicPr>
            <a:picLocks noChangeAspect="1" noChangeArrowheads="1"/>
          </p:cNvPicPr>
          <p:nvPr/>
        </p:nvPicPr>
        <p:blipFill>
          <a:blip r:embed="rId4" cstate="print"/>
          <a:srcRect l="30000" t="11697" r="35000" b="40791"/>
          <a:stretch>
            <a:fillRect/>
          </a:stretch>
        </p:blipFill>
        <p:spPr bwMode="auto">
          <a:xfrm>
            <a:off x="5029200" y="533400"/>
            <a:ext cx="3413760" cy="3048000"/>
          </a:xfrm>
          <a:prstGeom prst="rect">
            <a:avLst/>
          </a:prstGeom>
          <a:noFill/>
          <a:ln w="28575">
            <a:solidFill>
              <a:srgbClr val="2020DA"/>
            </a:solidFill>
          </a:ln>
        </p:spPr>
      </p:pic>
      <p:pic>
        <p:nvPicPr>
          <p:cNvPr id="12293" name="Picture 5" descr="C:\Users\я\Desktop\Загрузки. Черновик\1555666403283.jpg"/>
          <p:cNvPicPr>
            <a:picLocks noChangeAspect="1" noChangeArrowheads="1"/>
          </p:cNvPicPr>
          <p:nvPr/>
        </p:nvPicPr>
        <p:blipFill>
          <a:blip r:embed="rId5" cstate="print"/>
          <a:srcRect b="8066"/>
          <a:stretch>
            <a:fillRect/>
          </a:stretch>
        </p:blipFill>
        <p:spPr bwMode="auto">
          <a:xfrm>
            <a:off x="5181600" y="3733800"/>
            <a:ext cx="3352800" cy="2656936"/>
          </a:xfrm>
          <a:prstGeom prst="rect">
            <a:avLst/>
          </a:prstGeom>
          <a:noFill/>
        </p:spPr>
      </p:pic>
      <p:pic>
        <p:nvPicPr>
          <p:cNvPr id="11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6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007" name="Picture 7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30615"/>
          <a:stretch>
            <a:fillRect/>
          </a:stretch>
        </p:blipFill>
        <p:spPr bwMode="auto">
          <a:xfrm>
            <a:off x="838200" y="457200"/>
            <a:ext cx="502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381000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919AF"/>
                </a:solidFill>
              </a:rPr>
              <a:t>Проверь себя:</a:t>
            </a:r>
            <a:endParaRPr lang="ru-RU" sz="3600" b="1" dirty="0">
              <a:solidFill>
                <a:srgbClr val="1919A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133600"/>
            <a:ext cx="23734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2020DA"/>
                </a:solidFill>
              </a:rPr>
              <a:t>Обрати внимание:  </a:t>
            </a:r>
          </a:p>
          <a:p>
            <a:r>
              <a:rPr lang="ru-RU" sz="2000" dirty="0" smtClean="0"/>
              <a:t>1 клетка – это 1 см!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4038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14400" y="2971800"/>
            <a:ext cx="589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t="69385" b="2230"/>
          <a:stretch>
            <a:fillRect/>
          </a:stretch>
        </p:blipFill>
        <p:spPr bwMode="auto">
          <a:xfrm>
            <a:off x="914400" y="2057400"/>
            <a:ext cx="5410200" cy="73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l="13081" r="13372"/>
          <a:stretch>
            <a:fillRect/>
          </a:stretch>
        </p:blipFill>
        <p:spPr bwMode="auto">
          <a:xfrm>
            <a:off x="5791200" y="3886200"/>
            <a:ext cx="2848835" cy="259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953000" y="3200400"/>
            <a:ext cx="3746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020DA"/>
                </a:solidFill>
              </a:rPr>
              <a:t>Вспомни:  </a:t>
            </a:r>
          </a:p>
          <a:p>
            <a:r>
              <a:rPr lang="ru-RU" sz="2000" b="1" dirty="0" smtClean="0">
                <a:solidFill>
                  <a:srgbClr val="2020DA"/>
                </a:solidFill>
              </a:rPr>
              <a:t> </a:t>
            </a:r>
            <a:r>
              <a:rPr lang="ru-RU" sz="2000" dirty="0" smtClean="0"/>
              <a:t>у   квадрата все стороны равны!</a:t>
            </a:r>
            <a:endParaRPr lang="ru-RU" sz="20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772400" y="4191000"/>
            <a:ext cx="0" cy="6096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315200" y="5562600"/>
            <a:ext cx="0" cy="60960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C:\Users\я\Desktop\Загрузки. Черновик\13-139097_big-image-simple-guide-to-home-electronics-2017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53400" y="5867400"/>
            <a:ext cx="609600" cy="608953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81000" y="3810000"/>
            <a:ext cx="5257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бланке работы надо выполнить чертеж  и записать ТОЛЬКО ОТВЕТ. Это должно быть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именованное число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Вычисления выполни на черновике. Если необходимо найти площадь, можно не выполнять вычисление, а просто пересчитать, из скольких маленьких квадратов состоит фигура.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286000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020DA"/>
                </a:solidFill>
              </a:rPr>
              <a:t>8 · 3 = 24 см</a:t>
            </a:r>
            <a:endParaRPr lang="ru-RU" sz="2400" b="1" dirty="0">
              <a:solidFill>
                <a:srgbClr val="2020D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209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020DA"/>
                </a:solidFill>
              </a:rPr>
              <a:t>2</a:t>
            </a:r>
            <a:endParaRPr lang="ru-RU" b="1" dirty="0">
              <a:solidFill>
                <a:srgbClr val="2020D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352800" y="381000"/>
            <a:ext cx="22456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Содержание.</a:t>
            </a:r>
            <a:endParaRPr lang="ru-RU" sz="2800" b="1" cap="none" spc="0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7772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hlinkClick r:id="rId3" action="ppaction://hlinksldjump"/>
              </a:rPr>
              <a:t>Задание 1</a:t>
            </a:r>
            <a:r>
              <a:rPr lang="ru-RU" b="1" dirty="0" smtClean="0"/>
              <a:t>.    </a:t>
            </a:r>
            <a:r>
              <a:rPr lang="ru-RU" sz="1600" b="1" dirty="0" smtClean="0"/>
              <a:t>Арифметические действия с числами и числовыми  выражениями</a:t>
            </a:r>
            <a:endParaRPr lang="ru-RU" sz="1600" u="sng" dirty="0">
              <a:solidFill>
                <a:srgbClr val="2020DA"/>
              </a:solidFill>
              <a:hlinkClick r:id="rId4" action="ppaction://hlinksldjump"/>
            </a:endParaRPr>
          </a:p>
          <a:p>
            <a:r>
              <a:rPr lang="ru-RU" b="1" dirty="0" smtClean="0">
                <a:hlinkClick r:id="rId5" action="ppaction://hlinksldjump"/>
              </a:rPr>
              <a:t>Задание </a:t>
            </a:r>
            <a:r>
              <a:rPr lang="ru-RU" b="1" dirty="0">
                <a:hlinkClick r:id="rId5" action="ppaction://hlinksldjump"/>
              </a:rPr>
              <a:t>2</a:t>
            </a:r>
            <a:r>
              <a:rPr lang="ru-RU" b="1" dirty="0" smtClean="0">
                <a:hlinkClick r:id="rId5" action="ppaction://hlinksldjump"/>
              </a:rPr>
              <a:t>.</a:t>
            </a:r>
            <a:r>
              <a:rPr lang="ru-RU" b="1" dirty="0" smtClean="0"/>
              <a:t>    </a:t>
            </a:r>
            <a:r>
              <a:rPr lang="ru-RU" sz="1600" b="1" dirty="0" smtClean="0"/>
              <a:t>Арифметические действия с числами и числовыми   выражениями. </a:t>
            </a:r>
            <a:endParaRPr lang="ru-RU" sz="1600" dirty="0"/>
          </a:p>
          <a:p>
            <a:r>
              <a:rPr lang="ru-RU" b="1" dirty="0" smtClean="0">
                <a:hlinkClick r:id="rId6" action="ppaction://hlinksldjump"/>
              </a:rPr>
              <a:t>Задание </a:t>
            </a:r>
            <a:r>
              <a:rPr lang="ru-RU" b="1" dirty="0">
                <a:hlinkClick r:id="rId6" action="ppaction://hlinksldjump"/>
              </a:rPr>
              <a:t>3</a:t>
            </a:r>
            <a:r>
              <a:rPr lang="ru-RU" b="1" dirty="0" smtClean="0">
                <a:hlinkClick r:id="rId6" action="ppaction://hlinksldjump"/>
              </a:rPr>
              <a:t>.</a:t>
            </a:r>
            <a:r>
              <a:rPr lang="ru-RU" dirty="0" smtClean="0"/>
              <a:t>    </a:t>
            </a:r>
            <a:r>
              <a:rPr lang="ru-RU" sz="1600" b="1" dirty="0" smtClean="0"/>
              <a:t>Решение учебных задач и задач, связанных с повседневной жизнью. </a:t>
            </a:r>
            <a:endParaRPr lang="ru-RU" sz="1600" b="1" dirty="0"/>
          </a:p>
          <a:p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828800"/>
            <a:ext cx="6087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>
                <a:hlinkClick r:id="rId7" action="ppaction://hlinksldjump"/>
              </a:rPr>
              <a:t>Задание 4.</a:t>
            </a:r>
            <a:r>
              <a:rPr lang="ru-RU" b="1" dirty="0" smtClean="0"/>
              <a:t>    </a:t>
            </a:r>
            <a:r>
              <a:rPr lang="ru-RU" sz="1600" b="1" dirty="0" smtClean="0"/>
              <a:t>Чтение, запись и сравнение именованных величин. </a:t>
            </a:r>
            <a:endParaRPr lang="ru-RU" sz="1600" dirty="0"/>
          </a:p>
        </p:txBody>
      </p:sp>
      <p:pic>
        <p:nvPicPr>
          <p:cNvPr id="49153" name="Picture 1" descr="C:\Users\я\Desktop\Загрузки. Черновик\depositphotos_75542651-stock-illustration-click-hand-icon-pointer-vector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AEBED"/>
              </a:clrFrom>
              <a:clrTo>
                <a:srgbClr val="EAEBED">
                  <a:alpha val="0"/>
                </a:srgbClr>
              </a:clrTo>
            </a:clrChange>
          </a:blip>
          <a:srcRect l="14444" t="14444" r="15556" b="15556"/>
          <a:stretch>
            <a:fillRect/>
          </a:stretch>
        </p:blipFill>
        <p:spPr bwMode="auto">
          <a:xfrm>
            <a:off x="457200" y="381000"/>
            <a:ext cx="685800" cy="6858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3400" y="21336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9" action="ppaction://hlinksldjump"/>
              </a:rPr>
              <a:t>Задание 5. 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2133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 Нахождение периметра и площади геометрических фигур. Построение  </a:t>
            </a:r>
          </a:p>
          <a:p>
            <a:pPr algn="just"/>
            <a:r>
              <a:rPr lang="ru-RU" sz="1600" b="1" dirty="0" smtClean="0"/>
              <a:t> геометрических фигур с заданными измерениями.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2667000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10" action="ppaction://hlinksldjump"/>
              </a:rPr>
              <a:t>Задание 6.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26670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 Чтение и анализ несложных готовых таблиц (сравнение и обобщение </a:t>
            </a:r>
          </a:p>
          <a:p>
            <a:pPr algn="just"/>
            <a:r>
              <a:rPr lang="ru-RU" sz="1600" b="1" dirty="0" smtClean="0"/>
              <a:t> информации)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3400" y="3200400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11" action="ppaction://hlinksldjump"/>
              </a:rPr>
              <a:t>Задание 7.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32004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Арифметические действия с числами и числовыми выражениями (сложение, вычитание, умножение и деление на однозначное ,двузначное число в пределах 10000).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33400" y="3962400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12" action="ppaction://hlinksldjump"/>
              </a:rPr>
              <a:t>Задание 8.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3962400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Решение текстовых задач в 3-4 действия.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3400" y="4267200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13" action="ppaction://hlinksldjump"/>
              </a:rPr>
              <a:t>Задание 9.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828800" y="4343400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Интерпретация информации 9объяснение, сбор, обобщение).</a:t>
            </a:r>
            <a:endParaRPr lang="ru-RU" sz="16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33400" y="4572000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14" action="ppaction://hlinksldjump"/>
              </a:rPr>
              <a:t>Задание 10.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828800" y="4648200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Сбор, представление, интерпретация информации.</a:t>
            </a:r>
            <a:endParaRPr lang="ru-RU" sz="16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33400" y="4953000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15" action="ppaction://hlinksldjump"/>
              </a:rPr>
              <a:t>Задание 11.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828800" y="5029200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Описание взаимного расположения предметов.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33400" y="5334000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16" action="ppaction://hlinksldjump"/>
              </a:rPr>
              <a:t>Задание 12.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1828800" y="5410200"/>
            <a:ext cx="693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Решение логических задач в 3-4 действия.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838200" y="533400"/>
            <a:ext cx="781628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AutoShape 2" descr="http://im0-tub-ru.yandex.net/i?id=5263ef3d7add5e3d90d355587e0d5db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3" name="Picture 3" descr="D:\Рабочий стол\full_MK276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1" y="4858374"/>
            <a:ext cx="1600200" cy="1521789"/>
          </a:xfrm>
          <a:prstGeom prst="rect">
            <a:avLst/>
          </a:prstGeom>
          <a:noFill/>
        </p:spPr>
      </p:pic>
      <p:pic>
        <p:nvPicPr>
          <p:cNvPr id="7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5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t="50000" b="27419"/>
          <a:stretch>
            <a:fillRect/>
          </a:stretch>
        </p:blipFill>
        <p:spPr bwMode="auto">
          <a:xfrm>
            <a:off x="533400" y="3200400"/>
            <a:ext cx="82137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3657600"/>
            <a:ext cx="3367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020DA"/>
                </a:solidFill>
              </a:rPr>
              <a:t>8 серебряных медалей.</a:t>
            </a:r>
            <a:endParaRPr lang="ru-RU" sz="2400" b="1" dirty="0">
              <a:solidFill>
                <a:srgbClr val="2020DA"/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b="51613"/>
          <a:stretch>
            <a:fillRect/>
          </a:stretch>
        </p:blipFill>
        <p:spPr bwMode="auto">
          <a:xfrm>
            <a:off x="1371600" y="381000"/>
            <a:ext cx="65709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t="72881" b="3390"/>
          <a:stretch>
            <a:fillRect/>
          </a:stretch>
        </p:blipFill>
        <p:spPr bwMode="auto">
          <a:xfrm>
            <a:off x="381000" y="5257800"/>
            <a:ext cx="781628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600200" y="5715000"/>
            <a:ext cx="4818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020DA"/>
                </a:solidFill>
              </a:rPr>
              <a:t>Команда «Орион» заняла 3 место.</a:t>
            </a:r>
            <a:endParaRPr lang="ru-RU" sz="2400" b="1" dirty="0">
              <a:solidFill>
                <a:srgbClr val="2020DA"/>
              </a:solidFill>
            </a:endParaRPr>
          </a:p>
        </p:txBody>
      </p:sp>
      <p:pic>
        <p:nvPicPr>
          <p:cNvPr id="17" name="Picture 2" descr="C:\Users\я\Desktop\Загрузки. Черновик\13-139097_big-image-simple-guide-to-home-electronics-2017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791200"/>
            <a:ext cx="609600" cy="608953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81000" y="2209800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задании не требуется выполнить никаких вычислений. Нужно найти готовый ответ в таблице и выписать его.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Обрати внимание, в таблице много лишних (избыточных данных).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143000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1919AF"/>
                </a:solidFill>
              </a:rPr>
              <a:t>Проверь себя:</a:t>
            </a:r>
            <a:endParaRPr lang="ru-RU" b="1" dirty="0">
              <a:solidFill>
                <a:srgbClr val="1919AF"/>
              </a:solidFill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81000" y="44958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задании 2) вычисления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выполяняются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устно.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ответе нужно записать только название команды.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14400" y="457200"/>
            <a:ext cx="7315200" cy="12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4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33400" y="1981200"/>
            <a:ext cx="3657600" cy="4329404"/>
          </a:xfrm>
          <a:prstGeom prst="rect">
            <a:avLst/>
          </a:prstGeom>
          <a:noFill/>
          <a:ln w="28575">
            <a:solidFill>
              <a:srgbClr val="2020DA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7400" y="1600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020DA"/>
                </a:solidFill>
              </a:rPr>
              <a:t>Вспомни алгоритмы деления и умножения</a:t>
            </a:r>
            <a:endParaRPr lang="ru-RU" b="1" dirty="0">
              <a:solidFill>
                <a:srgbClr val="2020DA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343400" y="1981200"/>
            <a:ext cx="4343400" cy="1794190"/>
          </a:xfrm>
          <a:prstGeom prst="rect">
            <a:avLst/>
          </a:prstGeom>
          <a:noFill/>
          <a:ln w="28575">
            <a:solidFill>
              <a:srgbClr val="2020DA"/>
            </a:solidFill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267200" y="3962400"/>
            <a:ext cx="4429125" cy="1628608"/>
          </a:xfrm>
          <a:prstGeom prst="rect">
            <a:avLst/>
          </a:prstGeom>
          <a:noFill/>
          <a:ln w="28575">
            <a:solidFill>
              <a:srgbClr val="2020D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3400" y="457200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endParaRPr lang="ru-RU" sz="28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90600" y="609600"/>
            <a:ext cx="7315200" cy="12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09800" y="1066800"/>
            <a:ext cx="101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2020DA"/>
                </a:solidFill>
              </a:rPr>
              <a:t>3324</a:t>
            </a:r>
            <a:endParaRPr lang="ru-RU" sz="3200" b="1" dirty="0">
              <a:solidFill>
                <a:srgbClr val="2020D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381000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919AF"/>
                </a:solidFill>
              </a:rPr>
              <a:t>Проверь себя:</a:t>
            </a:r>
            <a:endParaRPr lang="ru-RU" sz="3600" b="1" dirty="0">
              <a:solidFill>
                <a:srgbClr val="1919AF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7200" y="1828800"/>
            <a:ext cx="822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этом задании нужны вычислить значение выражения, в котором несколько действий. На бланке нужно написать только ОТВЕТ.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Выпиши выражение на черновик. Определи порядок действий. Выполни вычисления в столбик (уголком). Желательно проверить вычисления обратным действием. Только после этого запиши ответ на бланке.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я\Desktop\Загрузки. Черновик\13-139097_big-image-simple-guide-to-home-electronics-2017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5791200"/>
            <a:ext cx="609600" cy="60895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28800" y="480060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12012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90800" y="48006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590800" y="51054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90800" y="4800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590800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828800" y="5105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905000" y="54102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209800" y="54102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895600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0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209800" y="5638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286000" y="5867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209800" y="59436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76400" y="49530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057400" y="55626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953000" y="48006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170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105400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4953000" y="54102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953000" y="541020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6 8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5257800" y="5410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934200" y="4800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4004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7086600" y="502920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680</a:t>
            </a:r>
            <a:endParaRPr lang="ru-RU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7010400" y="54102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010400" y="53340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3324</a:t>
            </a:r>
            <a:endParaRPr lang="ru-RU" dirty="0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858000" y="5105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73152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1628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010400" y="4800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4724400" y="49530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838200" y="381000"/>
            <a:ext cx="7696201" cy="317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я\Desktop\Загрузки. Черновик\img7.jp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2743200" y="3352800"/>
            <a:ext cx="3962400" cy="2971800"/>
          </a:xfrm>
          <a:prstGeom prst="rect">
            <a:avLst/>
          </a:prstGeom>
          <a:noFill/>
          <a:ln w="28575">
            <a:solidFill>
              <a:srgbClr val="1919AF"/>
            </a:solidFill>
          </a:ln>
        </p:spPr>
      </p:pic>
      <p:pic>
        <p:nvPicPr>
          <p:cNvPr id="6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5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4953000"/>
            <a:ext cx="55626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Решение.</a:t>
            </a:r>
            <a:endParaRPr lang="ru-RU" sz="1600" dirty="0" smtClean="0">
              <a:ea typeface="Times New Roman"/>
            </a:endParaRPr>
          </a:p>
          <a:p>
            <a:pPr marL="342900" indent="-342900">
              <a:buAutoNum type="arabicParenR"/>
            </a:pPr>
            <a:r>
              <a:rPr lang="ru-RU" sz="1600" dirty="0" smtClean="0">
                <a:ea typeface="Times New Roman"/>
              </a:rPr>
              <a:t>4 ⋅ 400 </a:t>
            </a:r>
            <a:r>
              <a:rPr lang="ru-RU" sz="1600" dirty="0" smtClean="0">
                <a:ea typeface="Symbol"/>
                <a:cs typeface="Symbol"/>
              </a:rPr>
              <a:t>=</a:t>
            </a:r>
            <a:r>
              <a:rPr lang="ru-RU" sz="1600" dirty="0" smtClean="0">
                <a:ea typeface="Times New Roman"/>
              </a:rPr>
              <a:t> 1600  (г) – содержится в четырёх банках по 400 г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ea typeface="Times New Roman"/>
              </a:rPr>
              <a:t>3000-1600=1400 (г) – содержится в банках по 200 г</a:t>
            </a:r>
          </a:p>
          <a:p>
            <a:pPr marL="342900" indent="-342900">
              <a:buAutoNum type="arabicParenR"/>
            </a:pPr>
            <a:r>
              <a:rPr lang="ru-RU" sz="1600" dirty="0" smtClean="0">
                <a:ea typeface="Times New Roman"/>
              </a:rPr>
              <a:t>1400 : 200 </a:t>
            </a:r>
            <a:r>
              <a:rPr lang="ru-RU" sz="1600" dirty="0" smtClean="0">
                <a:ea typeface="Symbol"/>
                <a:cs typeface="Symbol"/>
              </a:rPr>
              <a:t>=</a:t>
            </a:r>
            <a:r>
              <a:rPr lang="ru-RU" sz="1600" dirty="0" smtClean="0">
                <a:ea typeface="Times New Roman"/>
              </a:rPr>
              <a:t> 7 (б.)</a:t>
            </a:r>
          </a:p>
          <a:p>
            <a:pPr marL="342900" indent="-342900"/>
            <a:r>
              <a:rPr lang="ru-RU" sz="2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 : </a:t>
            </a:r>
            <a:r>
              <a:rPr lang="ru-RU" sz="2000" b="1" dirty="0" smtClean="0">
                <a:ea typeface="Times New Roman"/>
              </a:rPr>
              <a:t>7 банок</a:t>
            </a:r>
          </a:p>
          <a:p>
            <a:pPr marL="342900" indent="-342900">
              <a:buAutoNum type="arabicParenR"/>
            </a:pPr>
            <a:endParaRPr lang="ru-RU" dirty="0" smtClean="0"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838200"/>
            <a:ext cx="81534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Внимательно </a:t>
            </a:r>
            <a:r>
              <a:rPr lang="ru-RU" sz="1600" b="1" dirty="0" smtClean="0"/>
              <a:t>прочитав</a:t>
            </a:r>
            <a:r>
              <a:rPr lang="ru-RU" sz="1600" dirty="0" smtClean="0"/>
              <a:t> условие задачи, </a:t>
            </a:r>
            <a:r>
              <a:rPr lang="ru-RU" sz="1600" b="1" dirty="0" smtClean="0"/>
              <a:t>мы видим</a:t>
            </a:r>
            <a:r>
              <a:rPr lang="ru-RU" sz="1600" dirty="0" smtClean="0"/>
              <a:t>, что 3 кг варенья разложили по банкам. Банки взяли по 400 г и по 200 г. Известно, что банок по 400 г оказалось 4. </a:t>
            </a:r>
            <a:r>
              <a:rPr lang="ru-RU" sz="1600" b="1" dirty="0" smtClean="0"/>
              <a:t>Ответим</a:t>
            </a:r>
            <a:r>
              <a:rPr lang="ru-RU" sz="1600" dirty="0" smtClean="0"/>
              <a:t> на главный вопрос: сколько потребовалось банок по 200 г? </a:t>
            </a:r>
          </a:p>
          <a:p>
            <a:r>
              <a:rPr lang="ru-RU" sz="1600" dirty="0" smtClean="0"/>
              <a:t>Сначала </a:t>
            </a:r>
            <a:r>
              <a:rPr lang="ru-RU" sz="1600" b="1" dirty="0" smtClean="0"/>
              <a:t>приведем единицы измерения к единым величинам</a:t>
            </a:r>
            <a:r>
              <a:rPr lang="ru-RU" sz="1600" dirty="0" smtClean="0"/>
              <a:t>. 3 кг = 3000 г. </a:t>
            </a:r>
          </a:p>
          <a:p>
            <a:r>
              <a:rPr lang="ru-RU" sz="1600" dirty="0" smtClean="0"/>
              <a:t>Далее мы можем узнать, сколько варенья в банках по 400 г, так как только их количество нам известно. </a:t>
            </a:r>
          </a:p>
          <a:p>
            <a:r>
              <a:rPr lang="ru-RU" sz="1600" dirty="0" smtClean="0"/>
              <a:t>1) 400 * 4 = 1600 (г) – варенья в этих банках.</a:t>
            </a:r>
          </a:p>
          <a:p>
            <a:r>
              <a:rPr lang="ru-RU" sz="1600" dirty="0" smtClean="0"/>
              <a:t>Далее из общего количества варенья вычитаем находящееся в 4 банках и находим, сколько варенья было в оставшихся банках. </a:t>
            </a:r>
          </a:p>
          <a:p>
            <a:r>
              <a:rPr lang="ru-RU" sz="1600" dirty="0" smtClean="0"/>
              <a:t>2) 3000 – 1600 = 1400 (г). </a:t>
            </a:r>
          </a:p>
          <a:p>
            <a:r>
              <a:rPr lang="ru-RU" sz="1600" dirty="0" smtClean="0"/>
              <a:t>И последним действием находим количество банок по 200 г. </a:t>
            </a:r>
          </a:p>
          <a:p>
            <a:r>
              <a:rPr lang="ru-RU" sz="1600" dirty="0" smtClean="0"/>
              <a:t>3) 1400 : 200 = 7 (банок). </a:t>
            </a:r>
          </a:p>
          <a:p>
            <a:r>
              <a:rPr lang="ru-RU" sz="1600" dirty="0" smtClean="0"/>
              <a:t>Ответ: 7 банок по 200 г потребовалось для варенья.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381000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919AF"/>
                </a:solidFill>
              </a:rPr>
              <a:t>Проверь себя:</a:t>
            </a:r>
            <a:endParaRPr lang="ru-RU" sz="3600" b="1" dirty="0">
              <a:solidFill>
                <a:srgbClr val="1919AF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81000" y="4038600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необходимо записать решение по действиям или выражением и ответ. Важно правильно оформить запись, не забыть о наименованиях и пояснениях.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я\Desktop\Загрузки. Черновик\13-139097_big-image-simple-guide-to-home-electronics-201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91200"/>
            <a:ext cx="609600" cy="608953"/>
          </a:xfrm>
          <a:prstGeom prst="rect">
            <a:avLst/>
          </a:prstGeom>
          <a:noFill/>
        </p:spPr>
      </p:pic>
      <p:pic>
        <p:nvPicPr>
          <p:cNvPr id="11" name="Picture 3" descr="C:\Users\я\Desktop\Загрузки. Черновик\74974061afe876109876f46de97af5df--food-clipart-food-picture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983439"/>
            <a:ext cx="1219200" cy="1207604"/>
          </a:xfrm>
          <a:prstGeom prst="rect">
            <a:avLst/>
          </a:prstGeom>
          <a:noFill/>
        </p:spPr>
      </p:pic>
      <p:pic>
        <p:nvPicPr>
          <p:cNvPr id="25603" name="Picture 3" descr="C:\Users\я\Desktop\Загрузки. Черновик\74974061afe876109876f46de97af5df--food-clipart-food-picture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4876800"/>
            <a:ext cx="1480726" cy="1466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9273" b="62073"/>
          <a:stretch>
            <a:fillRect/>
          </a:stretch>
        </p:blipFill>
        <p:spPr bwMode="auto">
          <a:xfrm>
            <a:off x="914400" y="457200"/>
            <a:ext cx="745517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t="39923"/>
          <a:stretch>
            <a:fillRect/>
          </a:stretch>
        </p:blipFill>
        <p:spPr bwMode="auto">
          <a:xfrm>
            <a:off x="457200" y="1905000"/>
            <a:ext cx="8217178" cy="229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5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  <p:pic>
        <p:nvPicPr>
          <p:cNvPr id="24577" name="Picture 1" descr="C:\Users\я\Desktop\Загрузки. Черновик\s1200 (1).jpg"/>
          <p:cNvPicPr>
            <a:picLocks noChangeAspect="1" noChangeArrowheads="1"/>
          </p:cNvPicPr>
          <p:nvPr/>
        </p:nvPicPr>
        <p:blipFill>
          <a:blip r:embed="rId6" cstate="print"/>
          <a:srcRect l="12037" t="17778" r="7407" b="15556"/>
          <a:stretch>
            <a:fillRect/>
          </a:stretch>
        </p:blipFill>
        <p:spPr bwMode="auto">
          <a:xfrm>
            <a:off x="609600" y="4343400"/>
            <a:ext cx="3048000" cy="2102069"/>
          </a:xfrm>
          <a:prstGeom prst="rect">
            <a:avLst/>
          </a:prstGeom>
          <a:noFill/>
        </p:spPr>
      </p:pic>
      <p:pic>
        <p:nvPicPr>
          <p:cNvPr id="24578" name="Picture 2" descr="C:\Users\я\Desktop\Загрузки. Черновик\-.jpg_q50.jpg"/>
          <p:cNvPicPr>
            <a:picLocks noChangeAspect="1" noChangeArrowheads="1"/>
          </p:cNvPicPr>
          <p:nvPr/>
        </p:nvPicPr>
        <p:blipFill>
          <a:blip r:embed="rId7" cstate="print"/>
          <a:srcRect l="3333" t="3333" r="3333" b="2222"/>
          <a:stretch>
            <a:fillRect/>
          </a:stretch>
        </p:blipFill>
        <p:spPr bwMode="auto">
          <a:xfrm>
            <a:off x="4191000" y="4267200"/>
            <a:ext cx="160020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2133600"/>
            <a:ext cx="8229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Проанализировав данное задание, можно определить, что первый человек, к которому пошла Татьяна, – это директор. Объясняется это тем, что он свободен только до 10:00 часов, а остальные часы у него заняты. Остается два часа и два работника, так как программист занят с 10 и до 11, то Татьяна пошла к бухгалтеру, а лишь затем к программисту. Таким образом, Татьяна все успела. Лишь после определения данной информации нужно приступать к выводам по каждому пункту.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9273" b="62073"/>
          <a:stretch>
            <a:fillRect/>
          </a:stretch>
        </p:blipFill>
        <p:spPr bwMode="auto">
          <a:xfrm>
            <a:off x="914400" y="381000"/>
            <a:ext cx="745517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l="9273" t="39923" r="1703" b="28138"/>
          <a:stretch>
            <a:fillRect/>
          </a:stretch>
        </p:blipFill>
        <p:spPr bwMode="auto">
          <a:xfrm>
            <a:off x="1295400" y="3810000"/>
            <a:ext cx="7315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15000" y="1600200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919AF"/>
                </a:solidFill>
              </a:rPr>
              <a:t>Проверь себя:</a:t>
            </a:r>
            <a:endParaRPr lang="ru-RU" sz="3600" b="1" dirty="0">
              <a:solidFill>
                <a:srgbClr val="1919A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62200" y="42672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020DA"/>
                </a:solidFill>
              </a:rPr>
              <a:t>у программиста, так как он был последним, соответственно, с 11 до 12 Татьяна была у него, а 11:30 как раз и попадает в этот промежуток.</a:t>
            </a:r>
            <a:endParaRPr lang="ru-RU" sz="1600" dirty="0">
              <a:solidFill>
                <a:srgbClr val="2020DA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l="9273" t="71862" r="1703"/>
          <a:stretch>
            <a:fillRect/>
          </a:stretch>
        </p:blipFill>
        <p:spPr bwMode="auto">
          <a:xfrm>
            <a:off x="1295400" y="4876800"/>
            <a:ext cx="7315200" cy="107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438400" y="5257800"/>
            <a:ext cx="61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020DA"/>
                </a:solidFill>
              </a:rPr>
              <a:t>к бухгалтеру Татьяна пошла после обсуждения новой идеи с директором.</a:t>
            </a:r>
            <a:endParaRPr lang="ru-RU" sz="1600" dirty="0">
              <a:solidFill>
                <a:srgbClr val="2020DA"/>
              </a:solidFill>
            </a:endParaRPr>
          </a:p>
        </p:txBody>
      </p:sp>
      <p:pic>
        <p:nvPicPr>
          <p:cNvPr id="15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4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457200" y="4648200"/>
            <a:ext cx="914400" cy="914400"/>
          </a:xfrm>
          <a:prstGeom prst="ellipse">
            <a:avLst/>
          </a:prstGeom>
          <a:solidFill>
            <a:srgbClr val="202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1</a:t>
            </a:r>
          </a:p>
          <a:p>
            <a:pPr algn="ctr"/>
            <a:r>
              <a:rPr lang="ru-RU" sz="1200" b="1" dirty="0" smtClean="0"/>
              <a:t>способ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33400" y="2895600"/>
          <a:ext cx="80772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9.00-10.00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10.00-11.00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11.00-12.00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директор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бухгалтер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программист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38800" y="1676400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919AF"/>
                </a:solidFill>
              </a:rPr>
              <a:t>Проверь себя:</a:t>
            </a:r>
            <a:endParaRPr lang="ru-RU" sz="3600" b="1" dirty="0">
              <a:solidFill>
                <a:srgbClr val="1919A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9273" b="62073"/>
          <a:stretch>
            <a:fillRect/>
          </a:stretch>
        </p:blipFill>
        <p:spPr bwMode="auto">
          <a:xfrm>
            <a:off x="914400" y="381000"/>
            <a:ext cx="745517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457200" y="4648200"/>
            <a:ext cx="914400" cy="914400"/>
          </a:xfrm>
          <a:prstGeom prst="ellipse">
            <a:avLst/>
          </a:prstGeom>
          <a:solidFill>
            <a:srgbClr val="202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2</a:t>
            </a:r>
          </a:p>
          <a:p>
            <a:pPr algn="ctr"/>
            <a:r>
              <a:rPr lang="ru-RU" sz="1200" b="1" dirty="0" smtClean="0"/>
              <a:t>способ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2209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020DA"/>
                </a:solidFill>
              </a:rPr>
              <a:t>Составляем и заполняем таблицу, </a:t>
            </a:r>
          </a:p>
          <a:p>
            <a:pPr algn="ctr"/>
            <a:r>
              <a:rPr lang="ru-RU" b="1" dirty="0" smtClean="0">
                <a:solidFill>
                  <a:srgbClr val="2020DA"/>
                </a:solidFill>
              </a:rPr>
              <a:t>логически рассуждая отвечаем на вопросы задачи.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47800" y="4495800"/>
            <a:ext cx="63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11.30 Татьяна была у программиста.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47800" y="49530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обсуждения идеи с директором Татьяна пошла к бухгалтеру. </a:t>
            </a:r>
            <a:endParaRPr lang="ru-RU" sz="2000" dirty="0"/>
          </a:p>
        </p:txBody>
      </p:sp>
      <p:pic>
        <p:nvPicPr>
          <p:cNvPr id="16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4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676400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919AF"/>
                </a:solidFill>
              </a:rPr>
              <a:t>Проверь себя:</a:t>
            </a:r>
            <a:endParaRPr lang="ru-RU" sz="3600" b="1" dirty="0">
              <a:solidFill>
                <a:srgbClr val="1919AF"/>
              </a:solidFill>
            </a:endParaRPr>
          </a:p>
        </p:txBody>
      </p:sp>
      <p:pic>
        <p:nvPicPr>
          <p:cNvPr id="10" name="Picture 2" descr="C:\Users\я\Desktop\Загрузки. Черновик\13-139097_big-image-simple-guide-to-home-electronics-2017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91200"/>
            <a:ext cx="609600" cy="608953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 l="9273" b="62073"/>
          <a:stretch>
            <a:fillRect/>
          </a:stretch>
        </p:blipFill>
        <p:spPr bwMode="auto">
          <a:xfrm>
            <a:off x="914400" y="381000"/>
            <a:ext cx="745517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457200" y="4648200"/>
            <a:ext cx="914400" cy="914400"/>
          </a:xfrm>
          <a:prstGeom prst="ellipse">
            <a:avLst/>
          </a:prstGeom>
          <a:solidFill>
            <a:srgbClr val="2020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3</a:t>
            </a:r>
          </a:p>
          <a:p>
            <a:pPr algn="ctr"/>
            <a:r>
              <a:rPr lang="ru-RU" sz="1200" b="1" dirty="0" smtClean="0"/>
              <a:t>способ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4800" y="220980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2020DA"/>
                </a:solidFill>
              </a:rPr>
              <a:t>Решение таких задач удобно выполнять с помощью схематического рисунка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71600" y="4495800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11.30 Татьяна была у программиста.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71600" y="49530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После обсуждения идеи с директором Татьяна пошла к бухгалтеру. 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9600" y="25908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9.00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895600" y="2514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10.00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410200" y="2514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11.00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7924800" y="2514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12.00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62000" y="2971800"/>
            <a:ext cx="24384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Директор  свободен</a:t>
            </a:r>
            <a:endParaRPr lang="ru-RU" sz="16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276600" y="2971800"/>
            <a:ext cx="243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Директор  занят</a:t>
            </a:r>
            <a:endParaRPr lang="ru-RU" sz="16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791200" y="2971800"/>
            <a:ext cx="243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Директор  занят</a:t>
            </a:r>
            <a:endParaRPr lang="ru-RU" sz="16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276600" y="3352800"/>
            <a:ext cx="24384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Бухгалтер  свободен</a:t>
            </a:r>
            <a:endParaRPr lang="ru-RU" sz="16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791200" y="3352800"/>
            <a:ext cx="243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Бухгалтер  свободен</a:t>
            </a:r>
            <a:endParaRPr lang="ru-RU" sz="1600" b="1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62000" y="3733800"/>
            <a:ext cx="243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Программист  свободен</a:t>
            </a:r>
            <a:endParaRPr lang="ru-RU" sz="1600" b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276600" y="3733800"/>
            <a:ext cx="2438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Программист  занят</a:t>
            </a:r>
            <a:endParaRPr lang="ru-RU" sz="16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791200" y="3733800"/>
            <a:ext cx="2438400" cy="304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Программист  свободен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C:\Users\я\Desktop\010562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04800"/>
            <a:ext cx="1066800" cy="1183815"/>
          </a:xfrm>
          <a:prstGeom prst="rect">
            <a:avLst/>
          </a:prstGeom>
          <a:noFill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17725"/>
          <a:stretch>
            <a:fillRect/>
          </a:stretch>
        </p:blipFill>
        <p:spPr bwMode="auto">
          <a:xfrm>
            <a:off x="914400" y="381000"/>
            <a:ext cx="3476625" cy="117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3400" y="1600200"/>
            <a:ext cx="8153400" cy="1477328"/>
          </a:xfrm>
          <a:prstGeom prst="rect">
            <a:avLst/>
          </a:prstGeom>
          <a:ln w="28575">
            <a:solidFill>
              <a:srgbClr val="2E0DB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1919AF"/>
                </a:solidFill>
              </a:rPr>
              <a:t>Математическое выражение </a:t>
            </a:r>
            <a:r>
              <a:rPr lang="ru-RU" b="1" dirty="0" smtClean="0"/>
              <a:t>— </a:t>
            </a:r>
            <a:r>
              <a:rPr lang="ru-RU" dirty="0" smtClean="0"/>
              <a:t>это</a:t>
            </a:r>
            <a:r>
              <a:rPr lang="ru-RU" b="1" dirty="0" smtClean="0"/>
              <a:t> </a:t>
            </a:r>
            <a:r>
              <a:rPr lang="ru-RU" dirty="0" smtClean="0"/>
              <a:t>фраза, записанная с помощью чисел, знаков и букв. Выражение, записанное только с помощью чисел и знаков, называется </a:t>
            </a:r>
            <a:r>
              <a:rPr lang="ru-RU" b="1" dirty="0" smtClean="0"/>
              <a:t>числовым.</a:t>
            </a:r>
          </a:p>
          <a:p>
            <a:pPr algn="just"/>
            <a:r>
              <a:rPr lang="ru-RU" dirty="0" smtClean="0"/>
              <a:t>Любое числовое выражение имеет </a:t>
            </a:r>
            <a:r>
              <a:rPr lang="ru-RU" b="1" dirty="0" smtClean="0"/>
              <a:t>значение. </a:t>
            </a:r>
          </a:p>
          <a:p>
            <a:pPr algn="just"/>
            <a:r>
              <a:rPr lang="ru-RU" b="1" dirty="0" smtClean="0">
                <a:solidFill>
                  <a:srgbClr val="1919AF"/>
                </a:solidFill>
              </a:rPr>
              <a:t>Найти значение числового выражения</a:t>
            </a:r>
            <a:r>
              <a:rPr lang="ru-RU" b="1" dirty="0" smtClean="0"/>
              <a:t> </a:t>
            </a:r>
            <a:r>
              <a:rPr lang="ru-RU" dirty="0" smtClean="0"/>
              <a:t>— значит найти его ответ.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62000" y="5867400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Выполняя первое задание, вспомни приём вычисления и вычисли точно.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2000" y="3048000"/>
            <a:ext cx="8001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919AF"/>
                </a:solidFill>
              </a:rPr>
              <a:t>ВЫЧИТАНИЕ ДВУЗНАЧНЫХ ЧИСЕЛ С ПЕРЕХОДОМ ЧЕРЕЗ ДЕСЯТОК</a:t>
            </a:r>
            <a:endParaRPr lang="ru-RU" sz="2800" b="1" dirty="0" smtClean="0">
              <a:solidFill>
                <a:srgbClr val="1919AF"/>
              </a:solidFill>
            </a:endParaRPr>
          </a:p>
          <a:p>
            <a:r>
              <a:rPr lang="ru-RU" dirty="0" smtClean="0"/>
              <a:t>1. Представляем уменьшаемое в виде суммы удобных слагаемых.</a:t>
            </a:r>
          </a:p>
          <a:p>
            <a:r>
              <a:rPr lang="ru-RU" dirty="0" smtClean="0"/>
              <a:t>2. Представляем вычитаемое в виде суммы разрядных слагаемых.</a:t>
            </a:r>
          </a:p>
          <a:p>
            <a:r>
              <a:rPr lang="ru-RU" dirty="0" smtClean="0"/>
              <a:t>3. Вычитаем десятки.</a:t>
            </a:r>
          </a:p>
          <a:p>
            <a:r>
              <a:rPr lang="ru-RU" dirty="0" smtClean="0"/>
              <a:t>4. Вычитаем единицы.</a:t>
            </a:r>
          </a:p>
          <a:p>
            <a:r>
              <a:rPr lang="ru-RU" dirty="0" smtClean="0"/>
              <a:t>5. Складываем полученные разности:</a:t>
            </a:r>
            <a:endParaRPr lang="ru-RU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124200" y="4953000"/>
            <a:ext cx="2628900" cy="93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6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5086" y="457200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Впр 2020 демоверсия 10 задание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048001" y="1371600"/>
            <a:ext cx="2971800" cy="9343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143000" y="381000"/>
            <a:ext cx="7620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cs typeface="Arial" pitchFamily="34" charset="0"/>
              </a:rPr>
              <a:t>Родственные связи можно представить в виде схемы. Например, на схеме ниже представлена семья с двумя детьми. Такую схему ещё называют родословное или семейное дерево.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F2F2F"/>
                </a:solidFill>
                <a:cs typeface="Arial" pitchFamily="34" charset="0"/>
              </a:rPr>
              <a:t>Пример.</a:t>
            </a:r>
            <a:endParaRPr lang="ru-RU" dirty="0" smtClean="0"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2362200"/>
            <a:ext cx="8305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600" dirty="0" smtClean="0"/>
              <a:t>Прочитай текст и изобрази семейное дерево, включающее всех вышеперечисленных родственников. Впиши в прямоугольники имена или имена и отчества родственников.</a:t>
            </a:r>
          </a:p>
          <a:p>
            <a:pPr algn="just" fontAlgn="base"/>
            <a:endParaRPr lang="ru-RU" sz="1600" dirty="0" smtClean="0"/>
          </a:p>
          <a:p>
            <a:pPr algn="just" fontAlgn="base"/>
            <a:r>
              <a:rPr lang="ru-RU" sz="1600" b="1" dirty="0" smtClean="0"/>
              <a:t>Меня</a:t>
            </a:r>
            <a:r>
              <a:rPr lang="ru-RU" sz="1600" dirty="0" smtClean="0"/>
              <a:t> зовут </a:t>
            </a:r>
            <a:r>
              <a:rPr lang="ru-RU" sz="1600" b="1" dirty="0" smtClean="0"/>
              <a:t>Светлана</a:t>
            </a:r>
            <a:r>
              <a:rPr lang="ru-RU" sz="1600" dirty="0" smtClean="0"/>
              <a:t>. Мою </a:t>
            </a:r>
            <a:r>
              <a:rPr lang="ru-RU" sz="1600" b="1" dirty="0" smtClean="0"/>
              <a:t>маму</a:t>
            </a:r>
            <a:r>
              <a:rPr lang="ru-RU" sz="1600" dirty="0" smtClean="0"/>
              <a:t> зовут </a:t>
            </a:r>
            <a:r>
              <a:rPr lang="ru-RU" sz="1600" b="1" dirty="0" smtClean="0"/>
              <a:t>Юлия Ивановна</a:t>
            </a:r>
            <a:r>
              <a:rPr lang="ru-RU" sz="1600" dirty="0" smtClean="0"/>
              <a:t>, она работает технологом на швейной фабрике. Её родители живут далеко от нас, в деревне </a:t>
            </a:r>
            <a:r>
              <a:rPr lang="ru-RU" sz="1600" dirty="0" err="1" smtClean="0"/>
              <a:t>Нутрома</a:t>
            </a:r>
            <a:r>
              <a:rPr lang="ru-RU" sz="1600" dirty="0" smtClean="0"/>
              <a:t> Тверской области. </a:t>
            </a:r>
            <a:r>
              <a:rPr lang="ru-RU" sz="1600" b="1" dirty="0" smtClean="0"/>
              <a:t>Бабушка</a:t>
            </a:r>
            <a:r>
              <a:rPr lang="ru-RU" sz="1600" dirty="0" smtClean="0"/>
              <a:t> </a:t>
            </a:r>
            <a:r>
              <a:rPr lang="ru-RU" sz="1600" b="1" dirty="0" smtClean="0"/>
              <a:t>Марина Игнатьевна </a:t>
            </a:r>
            <a:r>
              <a:rPr lang="ru-RU" sz="1600" dirty="0" smtClean="0"/>
              <a:t>уже на пенсии, а </a:t>
            </a:r>
            <a:r>
              <a:rPr lang="ru-RU" sz="1600" b="1" dirty="0" smtClean="0"/>
              <a:t>дедушка Иван Михайлович </a:t>
            </a:r>
            <a:r>
              <a:rPr lang="ru-RU" sz="1600" dirty="0" smtClean="0"/>
              <a:t>работает на деревообрабатывающем комбинате. С ними живёт </a:t>
            </a:r>
            <a:r>
              <a:rPr lang="ru-RU" sz="1600" b="1" dirty="0" smtClean="0"/>
              <a:t>мамин брат дядя Саша</a:t>
            </a:r>
            <a:r>
              <a:rPr lang="ru-RU" sz="1600" dirty="0" smtClean="0"/>
              <a:t>, но он поступил в институт и скоро поедет учиться в Тверь. Летом мы ездим к ним в гости. Моего </a:t>
            </a:r>
            <a:r>
              <a:rPr lang="ru-RU" sz="1600" b="1" dirty="0" smtClean="0"/>
              <a:t>папу </a:t>
            </a:r>
            <a:r>
              <a:rPr lang="ru-RU" sz="1600" dirty="0" smtClean="0"/>
              <a:t>зовут </a:t>
            </a:r>
            <a:r>
              <a:rPr lang="ru-RU" sz="1600" b="1" dirty="0" smtClean="0"/>
              <a:t>Виталий Владимирович</a:t>
            </a:r>
            <a:r>
              <a:rPr lang="ru-RU" sz="1600" dirty="0" smtClean="0"/>
              <a:t>, он водитель автобуса. Когда я была маленькая, мама забирала меня из садика, мы успевали на его рейс и папа довозил нас до дома. Мой </a:t>
            </a:r>
            <a:r>
              <a:rPr lang="ru-RU" sz="1600" b="1" dirty="0" smtClean="0"/>
              <a:t>дедушка Владимир </a:t>
            </a:r>
            <a:r>
              <a:rPr lang="ru-RU" sz="1600" b="1" dirty="0" err="1" smtClean="0"/>
              <a:t>Миронович</a:t>
            </a:r>
            <a:r>
              <a:rPr lang="ru-RU" sz="1600" dirty="0" smtClean="0"/>
              <a:t> тоже работал водителем, но он уже умер. А </a:t>
            </a:r>
            <a:r>
              <a:rPr lang="ru-RU" sz="1600" b="1" dirty="0" smtClean="0"/>
              <a:t>бабушка Анна Николаевна</a:t>
            </a:r>
            <a:r>
              <a:rPr lang="ru-RU" sz="1600" dirty="0" smtClean="0"/>
              <a:t> живёт вместе с нами. Она заботится обо мне и </a:t>
            </a:r>
            <a:r>
              <a:rPr lang="ru-RU" sz="1600" b="1" dirty="0" smtClean="0"/>
              <a:t>моём братике Вите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5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6385" name="Picture 1" descr="C:\Users\я\Desktop\Загрузки. Черновик\s1200.jpg"/>
          <p:cNvPicPr>
            <a:picLocks noChangeAspect="1" noChangeArrowheads="1"/>
          </p:cNvPicPr>
          <p:nvPr/>
        </p:nvPicPr>
        <p:blipFill>
          <a:blip r:embed="rId3" cstate="print"/>
          <a:srcRect l="6267" t="33333" r="2867" b="2222"/>
          <a:stretch>
            <a:fillRect/>
          </a:stretch>
        </p:blipFill>
        <p:spPr bwMode="auto">
          <a:xfrm>
            <a:off x="990600" y="381000"/>
            <a:ext cx="1981200" cy="1981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24200" y="457200"/>
            <a:ext cx="5562600" cy="1815882"/>
          </a:xfrm>
          <a:prstGeom prst="rect">
            <a:avLst/>
          </a:prstGeom>
          <a:ln w="28575">
            <a:solidFill>
              <a:srgbClr val="2020DA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2020DA"/>
                </a:solidFill>
              </a:rPr>
              <a:t>Родословное </a:t>
            </a:r>
            <a:r>
              <a:rPr lang="ru-RU" sz="1600" dirty="0" smtClean="0"/>
              <a:t>или </a:t>
            </a:r>
            <a:r>
              <a:rPr lang="ru-RU" sz="1600" b="1" dirty="0" smtClean="0">
                <a:solidFill>
                  <a:srgbClr val="2020DA"/>
                </a:solidFill>
              </a:rPr>
              <a:t>генеалогическое древо</a:t>
            </a:r>
            <a:r>
              <a:rPr lang="ru-RU" sz="1600" dirty="0" smtClean="0"/>
              <a:t> — схематичное представление родственных связей в виде условно-символического «</a:t>
            </a:r>
            <a:r>
              <a:rPr lang="ru-RU" sz="1600" dirty="0" smtClean="0">
                <a:hlinkClick r:id="rId4" tooltip="Дерево"/>
              </a:rPr>
              <a:t>дерева</a:t>
            </a:r>
            <a:r>
              <a:rPr lang="ru-RU" sz="1600" dirty="0" smtClean="0"/>
              <a:t>», у «корней» которого указывается </a:t>
            </a:r>
            <a:r>
              <a:rPr lang="ru-RU" sz="1600" dirty="0" smtClean="0">
                <a:hlinkClick r:id="rId5" tooltip="Родоначальник"/>
              </a:rPr>
              <a:t>родоначальник</a:t>
            </a:r>
            <a:r>
              <a:rPr lang="ru-RU" sz="1600" dirty="0" smtClean="0"/>
              <a:t>, на «стволе» — представители основной (по старшинству) линии рода, а на «ветвях» — различных линиях родословия, известные его </a:t>
            </a:r>
            <a:r>
              <a:rPr lang="ru-RU" sz="1600" dirty="0" smtClean="0">
                <a:hlinkClick r:id="rId6" tooltip="Потомок"/>
              </a:rPr>
              <a:t>потомки</a:t>
            </a:r>
            <a:r>
              <a:rPr lang="ru-RU" sz="1600" dirty="0" smtClean="0"/>
              <a:t> — «листья». </a:t>
            </a:r>
            <a:endParaRPr lang="ru-RU" sz="1600" dirty="0"/>
          </a:p>
        </p:txBody>
      </p:sp>
      <p:pic>
        <p:nvPicPr>
          <p:cNvPr id="16388" name="Picture 4" descr="C:\Users\я\Desktop\Загрузки. Черновик\img12.jpg"/>
          <p:cNvPicPr>
            <a:picLocks noChangeAspect="1" noChangeArrowheads="1"/>
          </p:cNvPicPr>
          <p:nvPr/>
        </p:nvPicPr>
        <p:blipFill>
          <a:blip r:embed="rId7" cstate="print"/>
          <a:srcRect t="4520" b="4814"/>
          <a:stretch>
            <a:fillRect/>
          </a:stretch>
        </p:blipFill>
        <p:spPr bwMode="auto">
          <a:xfrm>
            <a:off x="1447800" y="2362200"/>
            <a:ext cx="6051176" cy="4114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81000" y="381000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8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4821" t="5021" r="1769"/>
          <a:stretch>
            <a:fillRect/>
          </a:stretch>
        </p:blipFill>
        <p:spPr bwMode="auto">
          <a:xfrm>
            <a:off x="3733800" y="1066800"/>
            <a:ext cx="5029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886200" y="381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020DA"/>
                </a:solidFill>
              </a:rPr>
              <a:t>Схема для заполнения</a:t>
            </a:r>
          </a:p>
        </p:txBody>
      </p:sp>
      <p:pic>
        <p:nvPicPr>
          <p:cNvPr id="6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4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" y="990600"/>
            <a:ext cx="3200400" cy="52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450" b="1" dirty="0" smtClean="0"/>
              <a:t>Меня</a:t>
            </a:r>
            <a:r>
              <a:rPr lang="ru-RU" sz="1450" dirty="0" smtClean="0"/>
              <a:t> зовут </a:t>
            </a:r>
            <a:r>
              <a:rPr lang="ru-RU" sz="1450" b="1" dirty="0" smtClean="0"/>
              <a:t>Светлана</a:t>
            </a:r>
            <a:r>
              <a:rPr lang="ru-RU" sz="1450" dirty="0" smtClean="0"/>
              <a:t>. Мою </a:t>
            </a:r>
            <a:r>
              <a:rPr lang="ru-RU" sz="1450" b="1" dirty="0" smtClean="0"/>
              <a:t>маму</a:t>
            </a:r>
            <a:r>
              <a:rPr lang="ru-RU" sz="1450" dirty="0" smtClean="0"/>
              <a:t> зовут </a:t>
            </a:r>
            <a:r>
              <a:rPr lang="ru-RU" sz="1450" b="1" dirty="0" smtClean="0"/>
              <a:t>Юлия Ивановна</a:t>
            </a:r>
            <a:r>
              <a:rPr lang="ru-RU" sz="1450" dirty="0" smtClean="0"/>
              <a:t>, она работает технологом на швейной фабрике. Её родители живут далеко от нас, в деревне </a:t>
            </a:r>
            <a:r>
              <a:rPr lang="ru-RU" sz="1450" dirty="0" err="1" smtClean="0"/>
              <a:t>Нутрома</a:t>
            </a:r>
            <a:r>
              <a:rPr lang="ru-RU" sz="1450" dirty="0" smtClean="0"/>
              <a:t> Тверской области. </a:t>
            </a:r>
            <a:r>
              <a:rPr lang="ru-RU" sz="1450" b="1" dirty="0" smtClean="0"/>
              <a:t>Бабушка</a:t>
            </a:r>
            <a:r>
              <a:rPr lang="ru-RU" sz="1450" dirty="0" smtClean="0"/>
              <a:t> </a:t>
            </a:r>
            <a:r>
              <a:rPr lang="ru-RU" sz="1450" b="1" dirty="0" smtClean="0"/>
              <a:t>Марина Игнатьевна </a:t>
            </a:r>
            <a:r>
              <a:rPr lang="ru-RU" sz="1450" dirty="0" smtClean="0"/>
              <a:t>уже на пенсии, а </a:t>
            </a:r>
            <a:r>
              <a:rPr lang="ru-RU" sz="1450" b="1" dirty="0" smtClean="0"/>
              <a:t>дедушка Иван Михайлович </a:t>
            </a:r>
            <a:r>
              <a:rPr lang="ru-RU" sz="1450" dirty="0" smtClean="0"/>
              <a:t>работает на деревообрабатывающем комбинате. С ними живёт </a:t>
            </a:r>
            <a:r>
              <a:rPr lang="ru-RU" sz="1450" b="1" dirty="0" smtClean="0"/>
              <a:t>мамин брат дядя Саша</a:t>
            </a:r>
            <a:r>
              <a:rPr lang="ru-RU" sz="1450" dirty="0" smtClean="0"/>
              <a:t>, но он поступил в институт и скоро поедет учиться в Тверь. Летом мы ездим к ним в гости. Моего </a:t>
            </a:r>
            <a:r>
              <a:rPr lang="ru-RU" sz="1450" b="1" dirty="0" smtClean="0"/>
              <a:t>папу </a:t>
            </a:r>
            <a:r>
              <a:rPr lang="ru-RU" sz="1450" dirty="0" smtClean="0"/>
              <a:t>зовут </a:t>
            </a:r>
            <a:r>
              <a:rPr lang="ru-RU" sz="1450" b="1" dirty="0" smtClean="0"/>
              <a:t>Виталий Владимирович</a:t>
            </a:r>
            <a:r>
              <a:rPr lang="ru-RU" sz="1450" dirty="0" smtClean="0"/>
              <a:t>, он водитель автобуса. Когда я была маленькая, мама забирала меня из садика, мы успевали на его рейс и папа довозил нас до дома. Мой </a:t>
            </a:r>
            <a:r>
              <a:rPr lang="ru-RU" sz="1450" b="1" dirty="0" smtClean="0"/>
              <a:t>дедушка Владимир </a:t>
            </a:r>
            <a:r>
              <a:rPr lang="ru-RU" sz="1450" b="1" dirty="0" err="1" smtClean="0"/>
              <a:t>Миронович</a:t>
            </a:r>
            <a:r>
              <a:rPr lang="ru-RU" sz="1450" dirty="0" smtClean="0"/>
              <a:t> тоже работал водителем, но он уже умер. А </a:t>
            </a:r>
            <a:r>
              <a:rPr lang="ru-RU" sz="1450" b="1" dirty="0" smtClean="0"/>
              <a:t>бабушка Анна Николаевна</a:t>
            </a:r>
            <a:r>
              <a:rPr lang="ru-RU" sz="1450" dirty="0" smtClean="0"/>
              <a:t> живёт вместе с нами. Она заботится обо мне и </a:t>
            </a:r>
            <a:r>
              <a:rPr lang="ru-RU" sz="1450" b="1" dirty="0" smtClean="0"/>
              <a:t>моём братике Вите</a:t>
            </a:r>
            <a:r>
              <a:rPr lang="ru-RU" sz="1450" dirty="0" smtClean="0"/>
              <a:t>.</a:t>
            </a:r>
            <a:endParaRPr lang="ru-RU" sz="1450" dirty="0"/>
          </a:p>
        </p:txBody>
      </p:sp>
      <p:pic>
        <p:nvPicPr>
          <p:cNvPr id="12289" name="Picture 1" descr="C:\Users\я\Desktop\Загрузки. Черновик\img9.jpg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 l="11563" t="17500" r="10625" b="7500"/>
          <a:stretch>
            <a:fillRect/>
          </a:stretch>
        </p:blipFill>
        <p:spPr bwMode="auto">
          <a:xfrm>
            <a:off x="4876800" y="4328710"/>
            <a:ext cx="2971800" cy="2148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t="7262" r="3086" b="3289"/>
          <a:stretch>
            <a:fillRect/>
          </a:stretch>
        </p:blipFill>
        <p:spPr bwMode="auto">
          <a:xfrm>
            <a:off x="3581400" y="1295400"/>
            <a:ext cx="5105400" cy="254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91200" y="381000"/>
            <a:ext cx="2971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 smtClean="0">
              <a:ea typeface="Times New Roman"/>
            </a:endParaRPr>
          </a:p>
          <a:p>
            <a:pPr marL="342900" indent="-342900">
              <a:buAutoNum type="arabicParenR"/>
            </a:pPr>
            <a:endParaRPr lang="ru-RU" dirty="0" smtClean="0">
              <a:ea typeface="Times New Roman"/>
            </a:endParaRPr>
          </a:p>
        </p:txBody>
      </p:sp>
      <p:pic>
        <p:nvPicPr>
          <p:cNvPr id="6" name="Picture 2" descr="C:\Users\я\Desktop\Загрузки. Черновик\13-139097_big-image-simple-guide-to-home-electronics-2017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791200"/>
            <a:ext cx="609600" cy="60895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000" y="381000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919AF"/>
                </a:solidFill>
              </a:rPr>
              <a:t>Проверь себя:</a:t>
            </a:r>
            <a:endParaRPr lang="ru-RU" sz="3600" b="1" dirty="0">
              <a:solidFill>
                <a:srgbClr val="1919A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990600"/>
            <a:ext cx="3200400" cy="52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450" b="1" dirty="0" smtClean="0"/>
              <a:t>Меня</a:t>
            </a:r>
            <a:r>
              <a:rPr lang="ru-RU" sz="1450" dirty="0" smtClean="0"/>
              <a:t> зовут </a:t>
            </a:r>
            <a:r>
              <a:rPr lang="ru-RU" sz="1450" b="1" dirty="0" smtClean="0"/>
              <a:t>Светлана</a:t>
            </a:r>
            <a:r>
              <a:rPr lang="ru-RU" sz="1450" dirty="0" smtClean="0"/>
              <a:t>. Мою </a:t>
            </a:r>
            <a:r>
              <a:rPr lang="ru-RU" sz="1450" b="1" dirty="0" smtClean="0"/>
              <a:t>маму</a:t>
            </a:r>
            <a:r>
              <a:rPr lang="ru-RU" sz="1450" dirty="0" smtClean="0"/>
              <a:t> зовут </a:t>
            </a:r>
            <a:r>
              <a:rPr lang="ru-RU" sz="1450" b="1" dirty="0" smtClean="0"/>
              <a:t>Юлия Ивановна</a:t>
            </a:r>
            <a:r>
              <a:rPr lang="ru-RU" sz="1450" dirty="0" smtClean="0"/>
              <a:t>, она работает технологом на швейной фабрике. Её родители живут далеко от нас, в деревне </a:t>
            </a:r>
            <a:r>
              <a:rPr lang="ru-RU" sz="1450" dirty="0" err="1" smtClean="0"/>
              <a:t>Нутрома</a:t>
            </a:r>
            <a:r>
              <a:rPr lang="ru-RU" sz="1450" dirty="0" smtClean="0"/>
              <a:t> Тверской области. </a:t>
            </a:r>
            <a:r>
              <a:rPr lang="ru-RU" sz="1450" b="1" dirty="0" smtClean="0"/>
              <a:t>Бабушка</a:t>
            </a:r>
            <a:r>
              <a:rPr lang="ru-RU" sz="1450" dirty="0" smtClean="0"/>
              <a:t> </a:t>
            </a:r>
            <a:r>
              <a:rPr lang="ru-RU" sz="1450" b="1" dirty="0" smtClean="0"/>
              <a:t>Марина Игнатьевна </a:t>
            </a:r>
            <a:r>
              <a:rPr lang="ru-RU" sz="1450" dirty="0" smtClean="0"/>
              <a:t>уже на пенсии, а </a:t>
            </a:r>
            <a:r>
              <a:rPr lang="ru-RU" sz="1450" b="1" dirty="0" smtClean="0"/>
              <a:t>дедушка Иван Михайлович </a:t>
            </a:r>
            <a:r>
              <a:rPr lang="ru-RU" sz="1450" dirty="0" smtClean="0"/>
              <a:t>работает на деревообрабатывающем комбинате. С ними живёт </a:t>
            </a:r>
            <a:r>
              <a:rPr lang="ru-RU" sz="1450" b="1" dirty="0" smtClean="0"/>
              <a:t>мамин брат дядя Саша</a:t>
            </a:r>
            <a:r>
              <a:rPr lang="ru-RU" sz="1450" dirty="0" smtClean="0"/>
              <a:t>, но он поступил в институт и скоро поедет учиться в Тверь. Летом мы ездим к ним в гости. Моего </a:t>
            </a:r>
            <a:r>
              <a:rPr lang="ru-RU" sz="1450" b="1" dirty="0" smtClean="0"/>
              <a:t>папу </a:t>
            </a:r>
            <a:r>
              <a:rPr lang="ru-RU" sz="1450" dirty="0" smtClean="0"/>
              <a:t>зовут </a:t>
            </a:r>
            <a:r>
              <a:rPr lang="ru-RU" sz="1450" b="1" dirty="0" smtClean="0"/>
              <a:t>Виталий Владимирович</a:t>
            </a:r>
            <a:r>
              <a:rPr lang="ru-RU" sz="1450" dirty="0" smtClean="0"/>
              <a:t>, он водитель автобуса. Когда я была маленькая, мама забирала меня из садика, мы успевали на его рейс и папа довозил нас до дома. Мой </a:t>
            </a:r>
            <a:r>
              <a:rPr lang="ru-RU" sz="1450" b="1" dirty="0" smtClean="0"/>
              <a:t>дедушка Владимир </a:t>
            </a:r>
            <a:r>
              <a:rPr lang="ru-RU" sz="1450" b="1" dirty="0" err="1" smtClean="0"/>
              <a:t>Миронович</a:t>
            </a:r>
            <a:r>
              <a:rPr lang="ru-RU" sz="1450" dirty="0" smtClean="0"/>
              <a:t> тоже работал водителем, но он уже умер. А </a:t>
            </a:r>
            <a:r>
              <a:rPr lang="ru-RU" sz="1450" b="1" dirty="0" smtClean="0"/>
              <a:t>бабушка Анна Николаевна</a:t>
            </a:r>
            <a:r>
              <a:rPr lang="ru-RU" sz="1450" dirty="0" smtClean="0"/>
              <a:t> живёт вместе с нами. Она заботится обо мне и </a:t>
            </a:r>
            <a:r>
              <a:rPr lang="ru-RU" sz="1450" b="1" dirty="0" smtClean="0"/>
              <a:t>моём братике Вите</a:t>
            </a:r>
            <a:r>
              <a:rPr lang="ru-RU" sz="1450" dirty="0" smtClean="0"/>
              <a:t>.</a:t>
            </a:r>
            <a:endParaRPr lang="ru-RU" sz="1450" dirty="0"/>
          </a:p>
        </p:txBody>
      </p:sp>
      <p:pic>
        <p:nvPicPr>
          <p:cNvPr id="11265" name="Picture 1" descr="C:\Users\я\Desktop\Загрузки. Черновик\img7 (1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9FEFF"/>
              </a:clrFrom>
              <a:clrTo>
                <a:srgbClr val="E9FEFF">
                  <a:alpha val="0"/>
                </a:srgbClr>
              </a:clrTo>
            </a:clrChange>
          </a:blip>
          <a:srcRect l="27500" t="31111" r="31667" b="21111"/>
          <a:stretch>
            <a:fillRect/>
          </a:stretch>
        </p:blipFill>
        <p:spPr bwMode="auto">
          <a:xfrm>
            <a:off x="3657600" y="3609392"/>
            <a:ext cx="3124200" cy="2741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83158"/>
          <a:stretch>
            <a:fillRect/>
          </a:stretch>
        </p:blipFill>
        <p:spPr bwMode="auto">
          <a:xfrm>
            <a:off x="990600" y="457200"/>
            <a:ext cx="7353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ds04.infourok.ru/uploads/ex/123e/0005de9d-6cfbeda5/img13.jpg"/>
          <p:cNvPicPr>
            <a:picLocks noChangeAspect="1" noChangeArrowheads="1"/>
          </p:cNvPicPr>
          <p:nvPr/>
        </p:nvPicPr>
        <p:blipFill>
          <a:blip r:embed="rId4" cstate="print"/>
          <a:srcRect l="21442" t="30855" r="22326" b="12345"/>
          <a:stretch>
            <a:fillRect/>
          </a:stretch>
        </p:blipFill>
        <p:spPr bwMode="auto">
          <a:xfrm>
            <a:off x="533400" y="3124200"/>
            <a:ext cx="2286000" cy="1298863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25907" t="18947" r="16062" b="15790"/>
          <a:stretch>
            <a:fillRect/>
          </a:stretch>
        </p:blipFill>
        <p:spPr bwMode="auto">
          <a:xfrm>
            <a:off x="533400" y="1066800"/>
            <a:ext cx="2743200" cy="151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 descr="C:\Users\я\Desktop\Загрузки. Черновик\screen1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BAE0E3"/>
              </a:clrFrom>
              <a:clrTo>
                <a:srgbClr val="BAE0E3">
                  <a:alpha val="0"/>
                </a:srgbClr>
              </a:clrTo>
            </a:clrChange>
          </a:blip>
          <a:srcRect l="15833" t="30000" r="13333" b="12222"/>
          <a:stretch>
            <a:fillRect/>
          </a:stretch>
        </p:blipFill>
        <p:spPr bwMode="auto">
          <a:xfrm>
            <a:off x="5821973" y="1066800"/>
            <a:ext cx="2864827" cy="1752600"/>
          </a:xfrm>
          <a:prstGeom prst="rect">
            <a:avLst/>
          </a:prstGeom>
          <a:noFill/>
          <a:ln w="28575">
            <a:solidFill>
              <a:srgbClr val="2020DA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10000" y="1676400"/>
            <a:ext cx="1956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020DA"/>
                </a:solidFill>
              </a:rPr>
              <a:t>Симметрия - </a:t>
            </a:r>
            <a:endParaRPr lang="ru-RU" sz="2400" b="1" dirty="0">
              <a:solidFill>
                <a:srgbClr val="2020DA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819400"/>
            <a:ext cx="338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2020DA"/>
                </a:solidFill>
              </a:rPr>
              <a:t>Зеркальная симметрия </a:t>
            </a:r>
            <a:endParaRPr lang="ru-RU" sz="2400" b="1" dirty="0">
              <a:solidFill>
                <a:srgbClr val="2020DA"/>
              </a:solidFill>
            </a:endParaRPr>
          </a:p>
        </p:txBody>
      </p:sp>
      <p:pic>
        <p:nvPicPr>
          <p:cNvPr id="10243" name="Picture 3" descr="C:\Users\я\Desktop\Загрузки. Черновик\img4.jpg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</a:blip>
          <a:srcRect l="32500" t="50000" r="35833" b="3333"/>
          <a:stretch>
            <a:fillRect/>
          </a:stretch>
        </p:blipFill>
        <p:spPr bwMode="auto">
          <a:xfrm>
            <a:off x="3581400" y="3276600"/>
            <a:ext cx="2826657" cy="3124200"/>
          </a:xfrm>
          <a:prstGeom prst="rect">
            <a:avLst/>
          </a:prstGeom>
          <a:noFill/>
          <a:ln w="28575">
            <a:solidFill>
              <a:srgbClr val="2020DA"/>
            </a:solidFill>
          </a:ln>
        </p:spPr>
      </p:pic>
      <p:pic>
        <p:nvPicPr>
          <p:cNvPr id="10244" name="Picture 4" descr="C:\Users\я\Desktop\Загрузки. Черновик\img10.jpg"/>
          <p:cNvPicPr>
            <a:picLocks noChangeAspect="1" noChangeArrowheads="1"/>
          </p:cNvPicPr>
          <p:nvPr/>
        </p:nvPicPr>
        <p:blipFill>
          <a:blip r:embed="rId7" cstate="print"/>
          <a:srcRect l="11667" t="21111" r="11667" b="11059"/>
          <a:stretch>
            <a:fillRect/>
          </a:stretch>
        </p:blipFill>
        <p:spPr bwMode="auto">
          <a:xfrm>
            <a:off x="533400" y="4724400"/>
            <a:ext cx="2362199" cy="156744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90800" y="5867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5" name="Picture 5" descr="C:\Users\я\Desktop\Загрузки. Черновик\img2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CD5B4"/>
              </a:clrFrom>
              <a:clrTo>
                <a:srgbClr val="FCD5B4">
                  <a:alpha val="0"/>
                </a:srgbClr>
              </a:clrTo>
            </a:clrChange>
          </a:blip>
          <a:srcRect l="12500" t="32222" r="14167" b="34445"/>
          <a:stretch>
            <a:fillRect/>
          </a:stretch>
        </p:blipFill>
        <p:spPr bwMode="auto">
          <a:xfrm>
            <a:off x="6400800" y="3276600"/>
            <a:ext cx="2286000" cy="779318"/>
          </a:xfrm>
          <a:prstGeom prst="rect">
            <a:avLst/>
          </a:prstGeom>
          <a:noFill/>
        </p:spPr>
      </p:pic>
      <p:pic>
        <p:nvPicPr>
          <p:cNvPr id="16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9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030" y="457200"/>
            <a:ext cx="5501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</a:t>
            </a:r>
            <a:endParaRPr lang="ru-RU" sz="28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209800" y="381000"/>
            <a:ext cx="650186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600200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919AF"/>
                </a:solidFill>
              </a:rPr>
              <a:t>Проверь себя:</a:t>
            </a:r>
            <a:endParaRPr lang="ru-RU" sz="3600" b="1" dirty="0">
              <a:solidFill>
                <a:srgbClr val="1919AF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971800" y="4343400"/>
            <a:ext cx="202439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я\Desktop\Загрузки. Черновик\13-139097_big-image-simple-guide-to-home-electronics-2017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5791200"/>
            <a:ext cx="609600" cy="6089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81000" y="3352800"/>
            <a:ext cx="838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Здесь нужно внимательно прочитать задание и выполнить его, зрительно представив себе отражение в зеркале. </a:t>
            </a:r>
            <a:r>
              <a:rPr lang="ru-RU" b="1" dirty="0" smtClean="0">
                <a:solidFill>
                  <a:srgbClr val="2020DA"/>
                </a:solidFill>
              </a:rPr>
              <a:t>Важно: </a:t>
            </a:r>
            <a:r>
              <a:rPr lang="ru-RU" dirty="0" smtClean="0"/>
              <a:t>соблюдать последовательность написания букв. </a:t>
            </a:r>
          </a:p>
          <a:p>
            <a:pPr algn="just"/>
            <a:endParaRPr lang="ru-RU" dirty="0" smtClean="0"/>
          </a:p>
          <a:p>
            <a:r>
              <a:rPr lang="ru-RU" b="1" dirty="0" smtClean="0">
                <a:solidFill>
                  <a:srgbClr val="2020DA"/>
                </a:solidFill>
              </a:rPr>
              <a:t>Ответ: </a:t>
            </a:r>
            <a:r>
              <a:rPr lang="ru-RU" dirty="0" smtClean="0"/>
              <a:t>М</a:t>
            </a:r>
            <a:r>
              <a:rPr lang="ru-RU" sz="1400" dirty="0" smtClean="0"/>
              <a:t>ИША</a:t>
            </a:r>
            <a:r>
              <a:rPr lang="ru-RU" dirty="0" smtClean="0"/>
              <a:t> → </a:t>
            </a:r>
            <a:r>
              <a:rPr lang="ru-RU" sz="1400" dirty="0" smtClean="0"/>
              <a:t>АШN</a:t>
            </a:r>
            <a:r>
              <a:rPr lang="ru-RU" dirty="0" smtClean="0"/>
              <a:t>M.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79817"/>
          <a:stretch>
            <a:fillRect/>
          </a:stretch>
        </p:blipFill>
        <p:spPr bwMode="auto">
          <a:xfrm>
            <a:off x="1447800" y="381000"/>
            <a:ext cx="7219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381000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t="18349"/>
          <a:stretch>
            <a:fillRect/>
          </a:stretch>
        </p:blipFill>
        <p:spPr bwMode="auto">
          <a:xfrm>
            <a:off x="457200" y="1143000"/>
            <a:ext cx="3733800" cy="175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4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  <p:sp>
        <p:nvSpPr>
          <p:cNvPr id="4098" name="AutoShape 2" descr="https://fs.znanio.ru/d5aff2/d5/7c/ca78f3db5f516f0cf463d6250784bd59ea_ThFKzB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95600" y="2743200"/>
            <a:ext cx="2974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2020DA"/>
                </a:solidFill>
              </a:rPr>
              <a:t>Если трудно решить задачу.</a:t>
            </a:r>
            <a:endParaRPr lang="ru-RU" b="1" dirty="0">
              <a:solidFill>
                <a:srgbClr val="2020DA"/>
              </a:solidFill>
            </a:endParaRPr>
          </a:p>
        </p:txBody>
      </p:sp>
      <p:pic>
        <p:nvPicPr>
          <p:cNvPr id="4100" name="Picture 4" descr="C:\Users\я\Desktop\Загрузки. Черновик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1143000"/>
            <a:ext cx="2514600" cy="2514600"/>
          </a:xfrm>
          <a:prstGeom prst="rect">
            <a:avLst/>
          </a:prstGeom>
          <a:noFill/>
        </p:spPr>
      </p:pic>
      <p:pic>
        <p:nvPicPr>
          <p:cNvPr id="4099" name="Picture 3" descr="C:\Users\я\Desktop\Загрузки. Черновик\ca78f3db5f516f0cf463d6250784bd59ea_ThFKzB5.jpg"/>
          <p:cNvPicPr>
            <a:picLocks noChangeAspect="1" noChangeArrowheads="1"/>
          </p:cNvPicPr>
          <p:nvPr/>
        </p:nvPicPr>
        <p:blipFill>
          <a:blip r:embed="rId6" cstate="print"/>
          <a:srcRect l="4902" t="30424" r="8824" b="13458"/>
          <a:stretch>
            <a:fillRect/>
          </a:stretch>
        </p:blipFill>
        <p:spPr bwMode="auto">
          <a:xfrm>
            <a:off x="1066800" y="3124200"/>
            <a:ext cx="6705600" cy="3276600"/>
          </a:xfrm>
          <a:prstGeom prst="rect">
            <a:avLst/>
          </a:prstGeom>
          <a:noFill/>
          <a:ln w="28575">
            <a:solidFill>
              <a:srgbClr val="2020DA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79817"/>
          <a:stretch>
            <a:fillRect/>
          </a:stretch>
        </p:blipFill>
        <p:spPr bwMode="auto">
          <a:xfrm>
            <a:off x="1447800" y="381000"/>
            <a:ext cx="7219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381000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t="18349"/>
          <a:stretch>
            <a:fillRect/>
          </a:stretch>
        </p:blipFill>
        <p:spPr bwMode="auto">
          <a:xfrm>
            <a:off x="457199" y="2971800"/>
            <a:ext cx="7482584" cy="351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62600" y="914400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919AF"/>
                </a:solidFill>
              </a:rPr>
              <a:t>Проверь себя:</a:t>
            </a:r>
            <a:endParaRPr lang="ru-RU" sz="3600" b="1" dirty="0">
              <a:solidFill>
                <a:srgbClr val="1919A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1295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Поскольку рулей 12, то и количество велосипедов 12. Если бы все велосипеды были двухколесные, то колес было бы 12 * 2 = 24. Но колес всего 27, то есть больше на 3. А это значит, среди велосипедов было 3 трёхколесных.</a:t>
            </a:r>
            <a:endParaRPr lang="ru-RU" dirty="0"/>
          </a:p>
        </p:txBody>
      </p:sp>
      <p:pic>
        <p:nvPicPr>
          <p:cNvPr id="65538" name="Picture 2" descr="C:\Users\я\Desktop\Загрузки. Черновик\flat,800x800,075,f.jpg"/>
          <p:cNvPicPr>
            <a:picLocks noChangeAspect="1" noChangeArrowheads="1"/>
          </p:cNvPicPr>
          <p:nvPr/>
        </p:nvPicPr>
        <p:blipFill>
          <a:blip r:embed="rId4" cstate="print"/>
          <a:srcRect l="9125" t="6667" r="8217" b="4444"/>
          <a:stretch>
            <a:fillRect/>
          </a:stretch>
        </p:blipFill>
        <p:spPr bwMode="auto">
          <a:xfrm flipH="1">
            <a:off x="5943600" y="1676400"/>
            <a:ext cx="2687003" cy="2362200"/>
          </a:xfrm>
          <a:prstGeom prst="rect">
            <a:avLst/>
          </a:prstGeom>
          <a:noFill/>
        </p:spPr>
      </p:pic>
      <p:pic>
        <p:nvPicPr>
          <p:cNvPr id="65537" name="Picture 1" descr="C:\Users\я\Desktop\Загрузки. Черновик\шарж-bike-18295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524000"/>
            <a:ext cx="1748287" cy="173736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09600" y="3886200"/>
            <a:ext cx="7086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solidFill>
                  <a:srgbClr val="2020DA"/>
                </a:solidFill>
              </a:rPr>
              <a:t>12 · 2 = 24 (к.), так как у любого велосипеда есть 2 колеса;  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2020DA"/>
                </a:solidFill>
              </a:rPr>
              <a:t>27 – 24 = 3 (к.) пойдут к трем трехколесным велосипедам. </a:t>
            </a:r>
          </a:p>
          <a:p>
            <a:pPr marL="342900" indent="-342900"/>
            <a:endParaRPr lang="ru-RU" dirty="0" smtClean="0">
              <a:solidFill>
                <a:srgbClr val="2020DA"/>
              </a:solidFill>
            </a:endParaRPr>
          </a:p>
          <a:p>
            <a:pPr marL="342900" indent="-342900"/>
            <a:r>
              <a:rPr lang="ru-RU" dirty="0" smtClean="0">
                <a:solidFill>
                  <a:srgbClr val="2020DA"/>
                </a:solidFill>
              </a:rPr>
              <a:t>Проверка: 3 · 3 + 9 · 2 = 27.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71600" y="5638800"/>
            <a:ext cx="3090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020DA"/>
                </a:solidFill>
              </a:rPr>
              <a:t>трёхколёсных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2020DA"/>
                </a:solidFill>
              </a:rPr>
              <a:t>велосипедов 3.</a:t>
            </a:r>
            <a:endParaRPr lang="ru-RU" dirty="0">
              <a:solidFill>
                <a:srgbClr val="2020DA"/>
              </a:solidFill>
            </a:endParaRPr>
          </a:p>
        </p:txBody>
      </p:sp>
      <p:pic>
        <p:nvPicPr>
          <p:cNvPr id="16" name="Picture 2" descr="C:\Users\я\Desktop\Загрузки. Черновик\13-139097_big-image-simple-guide-to-home-electronics-2017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5791200"/>
            <a:ext cx="609600" cy="60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2133600"/>
            <a:ext cx="4786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1919AF"/>
                </a:solidFill>
              </a:rPr>
              <a:t>Желаем успехов!</a:t>
            </a:r>
            <a:endParaRPr lang="ru-RU" sz="4800" b="1" dirty="0">
              <a:solidFill>
                <a:srgbClr val="1919A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Users\я\Desktop\Загрузки. Черновик\1015706724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2000" t="8431" r="3000" b="11475"/>
          <a:stretch>
            <a:fillRect/>
          </a:stretch>
        </p:blipFill>
        <p:spPr bwMode="auto">
          <a:xfrm>
            <a:off x="457200" y="1066800"/>
            <a:ext cx="8255000" cy="4953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4572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919AF"/>
                </a:solidFill>
              </a:rPr>
              <a:t>Арифметические действия и их свойства</a:t>
            </a:r>
            <a:endParaRPr lang="ru-RU" sz="2800" b="1" dirty="0">
              <a:solidFill>
                <a:srgbClr val="1919AF"/>
              </a:solidFill>
            </a:endParaRPr>
          </a:p>
        </p:txBody>
      </p:sp>
      <p:pic>
        <p:nvPicPr>
          <p:cNvPr id="8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4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7725"/>
          <a:stretch>
            <a:fillRect/>
          </a:stretch>
        </p:blipFill>
        <p:spPr bwMode="auto">
          <a:xfrm>
            <a:off x="914400" y="381000"/>
            <a:ext cx="628790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381000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919AF"/>
                </a:solidFill>
              </a:rPr>
              <a:t>Проверь себя:</a:t>
            </a:r>
            <a:endParaRPr lang="ru-RU" sz="3600" b="1" dirty="0">
              <a:solidFill>
                <a:srgbClr val="1919A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152400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2020DA"/>
                </a:solidFill>
              </a:rPr>
              <a:t>16</a:t>
            </a:r>
            <a:endParaRPr lang="ru-RU" sz="3600" b="1" dirty="0">
              <a:solidFill>
                <a:srgbClr val="2020DA"/>
              </a:solidFill>
            </a:endParaRPr>
          </a:p>
        </p:txBody>
      </p:sp>
      <p:pic>
        <p:nvPicPr>
          <p:cNvPr id="13314" name="Picture 2" descr="C:\Users\я\Desktop\Загрузки. Черновик\13-139097_big-image-simple-guide-to-home-electronics-2017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867400"/>
            <a:ext cx="609600" cy="608953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81000" y="3209835"/>
            <a:ext cx="830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бланк работы надо записать ТОЛЬКО ОТВЕТ.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Вычисления выполни на черновике, желательно выполнить проверку обратным действием.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2735"/>
          <a:stretch>
            <a:fillRect/>
          </a:stretch>
        </p:blipFill>
        <p:spPr bwMode="auto">
          <a:xfrm>
            <a:off x="1065878" y="533400"/>
            <a:ext cx="568181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я\Desktop\Загрузки. Черновик\img4.jpg"/>
          <p:cNvPicPr>
            <a:picLocks noChangeAspect="1" noChangeArrowheads="1"/>
          </p:cNvPicPr>
          <p:nvPr/>
        </p:nvPicPr>
        <p:blipFill>
          <a:blip r:embed="rId4" cstate="print"/>
          <a:srcRect l="1829"/>
          <a:stretch>
            <a:fillRect/>
          </a:stretch>
        </p:blipFill>
        <p:spPr bwMode="auto">
          <a:xfrm>
            <a:off x="685800" y="2895600"/>
            <a:ext cx="3810000" cy="2910745"/>
          </a:xfrm>
          <a:prstGeom prst="rect">
            <a:avLst/>
          </a:prstGeom>
          <a:noFill/>
          <a:ln w="28575">
            <a:solidFill>
              <a:srgbClr val="2E0DBB"/>
            </a:solidFill>
          </a:ln>
        </p:spPr>
      </p:pic>
      <p:pic>
        <p:nvPicPr>
          <p:cNvPr id="2051" name="Picture 3" descr="C:\Users\я\Desktop\Загрузки. Черновик\img6.jpg"/>
          <p:cNvPicPr>
            <a:picLocks noChangeAspect="1" noChangeArrowheads="1"/>
          </p:cNvPicPr>
          <p:nvPr/>
        </p:nvPicPr>
        <p:blipFill>
          <a:blip r:embed="rId5" cstate="print"/>
          <a:srcRect l="1829"/>
          <a:stretch>
            <a:fillRect/>
          </a:stretch>
        </p:blipFill>
        <p:spPr bwMode="auto">
          <a:xfrm>
            <a:off x="4876800" y="2895600"/>
            <a:ext cx="3790176" cy="2895600"/>
          </a:xfrm>
          <a:prstGeom prst="rect">
            <a:avLst/>
          </a:prstGeom>
          <a:noFill/>
          <a:ln w="28575">
            <a:solidFill>
              <a:srgbClr val="2E0DB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09600" y="2286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919AF"/>
                </a:solidFill>
              </a:rPr>
              <a:t>Порядок выполнения действий в выражениях без скобок</a:t>
            </a:r>
            <a:endParaRPr lang="ru-RU" sz="2400" b="1" dirty="0">
              <a:solidFill>
                <a:srgbClr val="1919AF"/>
              </a:solidFill>
            </a:endParaRPr>
          </a:p>
        </p:txBody>
      </p:sp>
      <p:pic>
        <p:nvPicPr>
          <p:cNvPr id="13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6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2735"/>
          <a:stretch>
            <a:fillRect/>
          </a:stretch>
        </p:blipFill>
        <p:spPr bwMode="auto">
          <a:xfrm>
            <a:off x="1065878" y="533400"/>
            <a:ext cx="543478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я\Desktop\Загрузки. Черновик\img3.jpg"/>
          <p:cNvPicPr>
            <a:picLocks noChangeAspect="1" noChangeArrowheads="1"/>
          </p:cNvPicPr>
          <p:nvPr/>
        </p:nvPicPr>
        <p:blipFill>
          <a:blip r:embed="rId4" cstate="print"/>
          <a:srcRect l="5714" t="19048" r="4286" b="2857"/>
          <a:stretch>
            <a:fillRect/>
          </a:stretch>
        </p:blipFill>
        <p:spPr bwMode="auto">
          <a:xfrm>
            <a:off x="2133600" y="2971800"/>
            <a:ext cx="4800600" cy="3124200"/>
          </a:xfrm>
          <a:prstGeom prst="rect">
            <a:avLst/>
          </a:prstGeom>
          <a:noFill/>
          <a:ln w="28575">
            <a:solidFill>
              <a:srgbClr val="1919AF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9600" y="22860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919AF"/>
                </a:solidFill>
              </a:rPr>
              <a:t>Порядок выполнения действий в выражениях со скобками</a:t>
            </a:r>
            <a:endParaRPr lang="ru-RU" sz="2400" b="1" dirty="0">
              <a:solidFill>
                <a:srgbClr val="1919AF"/>
              </a:solidFill>
            </a:endParaRPr>
          </a:p>
        </p:txBody>
      </p:sp>
      <p:pic>
        <p:nvPicPr>
          <p:cNvPr id="10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5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35346" r="39890" b="64000"/>
          <a:stretch>
            <a:fillRect/>
          </a:stretch>
        </p:blipFill>
        <p:spPr bwMode="auto">
          <a:xfrm>
            <a:off x="838200" y="3429000"/>
            <a:ext cx="292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2735"/>
          <a:stretch>
            <a:fillRect/>
          </a:stretch>
        </p:blipFill>
        <p:spPr bwMode="auto">
          <a:xfrm>
            <a:off x="1065878" y="533400"/>
            <a:ext cx="444663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895600" y="3429000"/>
            <a:ext cx="41870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981200" y="3429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60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3429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67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37338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=67</a:t>
            </a:r>
            <a:endParaRPr lang="ru-RU" sz="3200" dirty="0"/>
          </a:p>
        </p:txBody>
      </p:sp>
      <p:pic>
        <p:nvPicPr>
          <p:cNvPr id="4098" name="Picture 2" descr="C:\Users\я\Desktop\Загрузки. Черновик\1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114800" y="4267200"/>
            <a:ext cx="3952875" cy="2077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715000" y="381000"/>
            <a:ext cx="3039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919AF"/>
                </a:solidFill>
              </a:rPr>
              <a:t>Проверь себя:</a:t>
            </a:r>
            <a:endParaRPr lang="ru-RU" sz="3600" b="1" dirty="0">
              <a:solidFill>
                <a:srgbClr val="1919AF"/>
              </a:solidFill>
            </a:endParaRPr>
          </a:p>
        </p:txBody>
      </p:sp>
      <p:pic>
        <p:nvPicPr>
          <p:cNvPr id="21" name="Picture 2" descr="C:\Users\я\Desktop\Загрузки. Черновик\13-139097_big-image-simple-guide-to-home-electronics-2017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5791200"/>
            <a:ext cx="609600" cy="608953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33400" y="19050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2020D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бланк работы надо записать ТОЛЬКО ОТВЕТ.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Вычисления выполни на черновике. Сначала определи порядок действий.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114300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2020DA"/>
                </a:solidFill>
              </a:rPr>
              <a:t>67</a:t>
            </a:r>
            <a:endParaRPr lang="ru-RU" sz="3200" b="1" dirty="0">
              <a:solidFill>
                <a:srgbClr val="2020DA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34290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1)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752600" y="34290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2)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90600" y="34290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www.beesona.ru/upload/859/f67721cb7fcc4d47bbcca42d27899d3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38200" y="487234"/>
            <a:ext cx="7848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Рассмотри рисунок и ответь на вопрос: сколько рублей сдачи получит покупатель, расплатившийся за пакет молока и батон хлеба купюрой в 100 рублей?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7" name="Picture 79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828800" y="1523999"/>
            <a:ext cx="5334000" cy="2983581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1000" y="381000"/>
            <a:ext cx="4443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2020DA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000" b="1" dirty="0">
              <a:ln w="11430"/>
              <a:solidFill>
                <a:srgbClr val="2020DA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33400" y="4724400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Работая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над решением данной задачи, внимательно рассмотри рисунок, представь себя покупателем и подумай, как найти стоимость данной покупки. Воспользуйся планом решения задачи и найди верный ответ.</a:t>
            </a:r>
            <a:endParaRPr lang="ru-RU" dirty="0" smtClean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Picture 2" descr="C:\Users\я\Desktop\Загрузки. Черновик\arrows_blue_right_pointing.jpg"/>
          <p:cNvPicPr>
            <a:picLocks noChangeAspect="1" noChangeArrowheads="1"/>
          </p:cNvPicPr>
          <p:nvPr/>
        </p:nvPicPr>
        <p:blipFill>
          <a:blip r:embed="rId4" cstate="print"/>
          <a:srcRect l="8845" t="16328" b="16328"/>
          <a:stretch>
            <a:fillRect/>
          </a:stretch>
        </p:blipFill>
        <p:spPr bwMode="auto">
          <a:xfrm>
            <a:off x="8001000" y="5867400"/>
            <a:ext cx="762000" cy="562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1696</Words>
  <Application>Microsoft Office PowerPoint</Application>
  <PresentationFormat>Экран (4:3)</PresentationFormat>
  <Paragraphs>253</Paragraphs>
  <Slides>38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Клопова</cp:lastModifiedBy>
  <cp:revision>267</cp:revision>
  <dcterms:created xsi:type="dcterms:W3CDTF">2020-05-10T15:26:50Z</dcterms:created>
  <dcterms:modified xsi:type="dcterms:W3CDTF">2020-06-29T03:06:42Z</dcterms:modified>
</cp:coreProperties>
</file>